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256" r:id="rId2"/>
    <p:sldId id="400" r:id="rId3"/>
    <p:sldId id="409" r:id="rId4"/>
    <p:sldId id="355" r:id="rId5"/>
    <p:sldId id="362" r:id="rId6"/>
    <p:sldId id="410" r:id="rId7"/>
    <p:sldId id="411" r:id="rId8"/>
    <p:sldId id="351" r:id="rId9"/>
    <p:sldId id="412" r:id="rId10"/>
    <p:sldId id="352" r:id="rId11"/>
    <p:sldId id="413" r:id="rId12"/>
    <p:sldId id="350" r:id="rId13"/>
    <p:sldId id="423" r:id="rId14"/>
    <p:sldId id="330" r:id="rId15"/>
    <p:sldId id="366" r:id="rId16"/>
    <p:sldId id="353" r:id="rId17"/>
    <p:sldId id="261" r:id="rId18"/>
    <p:sldId id="414" r:id="rId19"/>
    <p:sldId id="367" r:id="rId20"/>
    <p:sldId id="354" r:id="rId21"/>
    <p:sldId id="385" r:id="rId22"/>
    <p:sldId id="382" r:id="rId23"/>
    <p:sldId id="368" r:id="rId24"/>
    <p:sldId id="415" r:id="rId25"/>
    <p:sldId id="416" r:id="rId26"/>
    <p:sldId id="371" r:id="rId27"/>
    <p:sldId id="331" r:id="rId28"/>
    <p:sldId id="417" r:id="rId29"/>
    <p:sldId id="418" r:id="rId30"/>
    <p:sldId id="419" r:id="rId31"/>
    <p:sldId id="372" r:id="rId32"/>
    <p:sldId id="339" r:id="rId33"/>
    <p:sldId id="420" r:id="rId34"/>
    <p:sldId id="421" r:id="rId35"/>
    <p:sldId id="422" r:id="rId36"/>
    <p:sldId id="424" r:id="rId37"/>
    <p:sldId id="373" r:id="rId38"/>
    <p:sldId id="427" r:id="rId39"/>
    <p:sldId id="426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25" r:id="rId54"/>
    <p:sldId id="380" r:id="rId55"/>
    <p:sldId id="344" r:id="rId56"/>
    <p:sldId id="340" r:id="rId57"/>
    <p:sldId id="341" r:id="rId58"/>
    <p:sldId id="343" r:id="rId59"/>
    <p:sldId id="342" r:id="rId60"/>
    <p:sldId id="379" r:id="rId61"/>
    <p:sldId id="377" r:id="rId62"/>
    <p:sldId id="346" r:id="rId63"/>
    <p:sldId id="347" r:id="rId64"/>
    <p:sldId id="381" r:id="rId6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400"/>
            <p14:sldId id="409"/>
            <p14:sldId id="355"/>
            <p14:sldId id="362"/>
            <p14:sldId id="410"/>
            <p14:sldId id="411"/>
            <p14:sldId id="351"/>
            <p14:sldId id="412"/>
            <p14:sldId id="352"/>
            <p14:sldId id="413"/>
            <p14:sldId id="350"/>
            <p14:sldId id="423"/>
            <p14:sldId id="330"/>
            <p14:sldId id="366"/>
            <p14:sldId id="353"/>
            <p14:sldId id="261"/>
            <p14:sldId id="414"/>
            <p14:sldId id="367"/>
            <p14:sldId id="354"/>
            <p14:sldId id="385"/>
            <p14:sldId id="382"/>
            <p14:sldId id="368"/>
            <p14:sldId id="415"/>
            <p14:sldId id="416"/>
            <p14:sldId id="371"/>
            <p14:sldId id="331"/>
            <p14:sldId id="417"/>
            <p14:sldId id="418"/>
            <p14:sldId id="419"/>
            <p14:sldId id="372"/>
            <p14:sldId id="339"/>
            <p14:sldId id="420"/>
            <p14:sldId id="421"/>
            <p14:sldId id="422"/>
            <p14:sldId id="424"/>
            <p14:sldId id="373"/>
            <p14:sldId id="427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25"/>
            <p14:sldId id="380"/>
            <p14:sldId id="344"/>
            <p14:sldId id="340"/>
            <p14:sldId id="341"/>
            <p14:sldId id="343"/>
            <p14:sldId id="342"/>
            <p14:sldId id="379"/>
            <p14:sldId id="377"/>
            <p14:sldId id="346"/>
            <p14:sldId id="347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971"/>
    <a:srgbClr val="007E39"/>
    <a:srgbClr val="0083EF"/>
    <a:srgbClr val="BCEBDF"/>
    <a:srgbClr val="CCFFFF"/>
    <a:srgbClr val="EBFFFF"/>
    <a:srgbClr val="339933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58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3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4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487488" y="1052736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1F85-D9D3-4830-836D-EA494A004C42}"/>
              </a:ext>
            </a:extLst>
          </p:cNvPr>
          <p:cNvSpPr txBox="1"/>
          <p:nvPr/>
        </p:nvSpPr>
        <p:spPr>
          <a:xfrm>
            <a:off x="4393561" y="350100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객체지향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2B805-860B-4D29-83F5-339CB60443DE}"/>
              </a:ext>
            </a:extLst>
          </p:cNvPr>
          <p:cNvSpPr txBox="1"/>
          <p:nvPr/>
        </p:nvSpPr>
        <p:spPr>
          <a:xfrm>
            <a:off x="6888088" y="5301208"/>
            <a:ext cx="324036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37" y="1894032"/>
            <a:ext cx="7780914" cy="496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1775520" y="14179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주소에 의한 호출</a:t>
            </a:r>
            <a:r>
              <a:rPr lang="en-US" altLang="ko-KR" dirty="0"/>
              <a:t>'</a:t>
            </a:r>
            <a:r>
              <a:rPr lang="ko-KR" altLang="en-US" dirty="0"/>
              <a:t>로 </a:t>
            </a:r>
            <a:r>
              <a:rPr lang="en-US" altLang="ko-KR" dirty="0"/>
              <a:t>increase(Circle *p) </a:t>
            </a:r>
            <a:r>
              <a:rPr lang="ko-KR" altLang="en-US" dirty="0"/>
              <a:t>함수가 호출되는 과정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64" y="396072"/>
            <a:ext cx="7265651" cy="14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89" y="1495714"/>
            <a:ext cx="395349" cy="34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치환 및 객체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치환</a:t>
            </a:r>
            <a:endParaRPr lang="en-US" altLang="ko-KR" dirty="0"/>
          </a:p>
          <a:p>
            <a:pPr lvl="1"/>
            <a:r>
              <a:rPr lang="ko-KR" altLang="en-US" dirty="0"/>
              <a:t>동일한 클래스 타입의 객체끼리 치환 가능</a:t>
            </a:r>
            <a:endParaRPr lang="en-US" altLang="ko-KR" dirty="0"/>
          </a:p>
          <a:p>
            <a:pPr lvl="1"/>
            <a:r>
              <a:rPr lang="ko-KR" altLang="en-US" dirty="0"/>
              <a:t>객체의 모든 데이터가 비트 단위로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치환된 두 객체는 현재 내용물만 같을 뿐 독립적인 공간 유지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객체 리턴</a:t>
            </a:r>
            <a:endParaRPr lang="en-US" altLang="ko-KR" dirty="0"/>
          </a:p>
          <a:p>
            <a:pPr lvl="1"/>
            <a:r>
              <a:rPr lang="ko-KR" altLang="en-US" dirty="0"/>
              <a:t>객체의 복사본 리턴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35526" y="2454327"/>
            <a:ext cx="648072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Circle c1(5);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c2(30);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c1 = c2; // c2 </a:t>
            </a:r>
            <a:r>
              <a:rPr lang="ko-KR" altLang="en-US" sz="1600" dirty="0"/>
              <a:t>객체를 </a:t>
            </a:r>
            <a:r>
              <a:rPr lang="en-US" altLang="ko-KR" sz="1600" dirty="0"/>
              <a:t>c1 </a:t>
            </a:r>
            <a:r>
              <a:rPr lang="ko-KR" altLang="en-US" sz="1600" dirty="0"/>
              <a:t>객체에 비트 단위 복사</a:t>
            </a:r>
            <a:r>
              <a:rPr lang="en-US" altLang="ko-KR" sz="1600" dirty="0"/>
              <a:t>. c1</a:t>
            </a:r>
            <a:r>
              <a:rPr lang="ko-KR" altLang="en-US" sz="1600" dirty="0"/>
              <a:t>의 반지름 </a:t>
            </a:r>
            <a:r>
              <a:rPr lang="en-US" altLang="ko-KR" sz="1600" dirty="0"/>
              <a:t>30</a:t>
            </a:r>
            <a:r>
              <a:rPr lang="ko-KR" altLang="en-US" sz="1600" dirty="0"/>
              <a:t>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83832" y="4262481"/>
            <a:ext cx="647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getCircle</a:t>
            </a:r>
            <a:r>
              <a:rPr lang="en-US" altLang="ko-KR" sz="1400" dirty="0"/>
              <a:t>() {</a:t>
            </a:r>
          </a:p>
          <a:p>
            <a:pPr defTabSz="180000" fontAlgn="base" latinLnBrk="0"/>
            <a:r>
              <a:rPr lang="en-US" altLang="ko-KR" sz="1400" dirty="0"/>
              <a:t>	Circle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return 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</a:t>
            </a:r>
            <a:r>
              <a:rPr lang="en-US" altLang="ko-KR" sz="1400" dirty="0" err="1"/>
              <a:t>tmp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583832" y="5445224"/>
            <a:ext cx="647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c; // c</a:t>
            </a:r>
            <a:r>
              <a:rPr lang="ko-KR" altLang="en-US" sz="1400" dirty="0"/>
              <a:t>의 반지름 </a:t>
            </a:r>
            <a:r>
              <a:rPr lang="en-US" altLang="ko-KR" sz="1400" dirty="0"/>
              <a:t>1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 = </a:t>
            </a:r>
            <a:r>
              <a:rPr lang="en-US" altLang="ko-KR" sz="1400" b="1" dirty="0" err="1"/>
              <a:t>getCircle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복사본이 </a:t>
            </a:r>
            <a:r>
              <a:rPr lang="en-US" altLang="ko-KR" sz="1400" dirty="0"/>
              <a:t>c</a:t>
            </a:r>
            <a:r>
              <a:rPr lang="ko-KR" altLang="en-US" sz="1400" dirty="0"/>
              <a:t>에 치환</a:t>
            </a:r>
            <a:r>
              <a:rPr lang="en-US" altLang="ko-KR" sz="1400" dirty="0"/>
              <a:t>. c</a:t>
            </a:r>
            <a:r>
              <a:rPr lang="ko-KR" altLang="en-US" sz="1400" dirty="0"/>
              <a:t>의 반지름은 </a:t>
            </a:r>
            <a:r>
              <a:rPr lang="en-US" altLang="ko-KR" sz="1400" dirty="0"/>
              <a:t>30</a:t>
            </a:r>
            <a:r>
              <a:rPr lang="ko-KR" altLang="en-US" sz="1400" dirty="0"/>
              <a:t>이 됨</a:t>
            </a:r>
          </a:p>
        </p:txBody>
      </p:sp>
    </p:spTree>
    <p:extLst>
      <p:ext uri="{BB962C8B-B14F-4D97-AF65-F5344CB8AC3E}">
        <p14:creationId xmlns:p14="http://schemas.microsoft.com/office/powerpoint/2010/main" val="24352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객체 리턴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39616" y="980728"/>
            <a:ext cx="427668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 </a:t>
            </a:r>
            <a:r>
              <a:rPr lang="en-US" altLang="ko-KR" sz="1200" b="1" dirty="0" err="1"/>
              <a:t>tmp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객체 </a:t>
            </a:r>
            <a:r>
              <a:rPr lang="en-US" altLang="ko-KR" sz="1200" dirty="0" err="1"/>
              <a:t>tmp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c; // </a:t>
            </a:r>
            <a:r>
              <a:rPr lang="ko-KR" altLang="en-US" sz="1200" dirty="0"/>
              <a:t>객체가 생성된다</a:t>
            </a:r>
            <a:r>
              <a:rPr lang="en-US" altLang="ko-KR" sz="1200" dirty="0"/>
              <a:t>. radius=1</a:t>
            </a:r>
            <a:r>
              <a:rPr lang="ko-KR" altLang="en-US" sz="1200" dirty="0"/>
              <a:t>로 초기화된다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();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39616" y="5623874"/>
            <a:ext cx="42766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63203" y="4790609"/>
            <a:ext cx="1689981" cy="360040"/>
          </a:xfrm>
          <a:prstGeom prst="wedgeRoundRectCallout">
            <a:avLst>
              <a:gd name="adj1" fmla="val -108579"/>
              <a:gd name="adj2" fmla="val -61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복사된다</a:t>
            </a:r>
            <a:r>
              <a:rPr lang="en-US" altLang="ko-KR" sz="1000" dirty="0">
                <a:solidFill>
                  <a:schemeClr val="tx1"/>
                </a:solidFill>
              </a:rPr>
              <a:t>. 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이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63203" y="3823673"/>
            <a:ext cx="1440159" cy="360040"/>
          </a:xfrm>
          <a:prstGeom prst="wedgeRoundRectCallout">
            <a:avLst>
              <a:gd name="adj1" fmla="val -143933"/>
              <a:gd name="adj2" fmla="val -61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객체의 복사본이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5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ABD01-179D-464F-AB2B-B1A0C2A6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0" y="116632"/>
            <a:ext cx="4104456" cy="576064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6157B-F568-4730-844C-3660CC9966BF}"/>
              </a:ext>
            </a:extLst>
          </p:cNvPr>
          <p:cNvSpPr txBox="1"/>
          <p:nvPr/>
        </p:nvSpPr>
        <p:spPr>
          <a:xfrm>
            <a:off x="2351584" y="1196752"/>
            <a:ext cx="6912768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실습문제 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4-11,  4-12,  4-13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풀어서 이러닝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과제란에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올려주세요 </a:t>
            </a:r>
            <a:r>
              <a:rPr lang="en-US" altLang="ko-KR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(10/4</a:t>
            </a:r>
            <a:r>
              <a:rPr lang="ko-KR" altLang="en-US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자정까지</a:t>
            </a:r>
            <a:r>
              <a:rPr lang="en-US" altLang="ko-KR" sz="2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3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315206"/>
            <a:ext cx="6732239" cy="331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295801" y="4450604"/>
            <a:ext cx="1689981" cy="360040"/>
          </a:xfrm>
          <a:prstGeom prst="wedgeRoundRectCallout">
            <a:avLst>
              <a:gd name="adj1" fmla="val -40601"/>
              <a:gd name="adj2" fmla="val -178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메뚜기는 유재석의 별명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9616" y="5085184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(reference)</a:t>
            </a:r>
            <a:r>
              <a:rPr lang="ko-KR" altLang="en-US" sz="1600" dirty="0"/>
              <a:t>란 가리킨다는 뜻으로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이미 존재하는 객체나 변수에 대한 별명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7410" y="4960140"/>
            <a:ext cx="20537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 </a:t>
            </a:r>
            <a:r>
              <a:rPr lang="ko-KR" altLang="en-US" sz="1600" dirty="0"/>
              <a:t>활용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변수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참조에 의한 호출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리턴</a:t>
            </a:r>
          </a:p>
        </p:txBody>
      </p:sp>
    </p:spTree>
    <p:extLst>
      <p:ext uri="{BB962C8B-B14F-4D97-AF65-F5344CB8AC3E}">
        <p14:creationId xmlns:p14="http://schemas.microsoft.com/office/powerpoint/2010/main" val="301526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69959" y="1196752"/>
            <a:ext cx="10153128" cy="5040560"/>
          </a:xfrm>
        </p:spPr>
        <p:txBody>
          <a:bodyPr/>
          <a:lstStyle/>
          <a:p>
            <a:r>
              <a:rPr lang="ko-KR" altLang="en-US" sz="2400" dirty="0"/>
              <a:t>참조 변수 선언</a:t>
            </a:r>
            <a:endParaRPr lang="en-US" altLang="ko-KR" sz="2400" dirty="0"/>
          </a:p>
          <a:p>
            <a:pPr lvl="1"/>
            <a:r>
              <a:rPr lang="ko-KR" altLang="en-US" sz="2000" dirty="0"/>
              <a:t>참조자 </a:t>
            </a:r>
            <a:r>
              <a:rPr lang="en-US" altLang="ko-KR" sz="2000" dirty="0"/>
              <a:t>&amp;</a:t>
            </a:r>
            <a:r>
              <a:rPr lang="ko-KR" altLang="en-US" sz="2000" dirty="0"/>
              <a:t>의 도입</a:t>
            </a:r>
            <a:endParaRPr lang="en-US" altLang="ko-KR" sz="2000" dirty="0"/>
          </a:p>
          <a:p>
            <a:pPr lvl="1"/>
            <a:r>
              <a:rPr lang="ko-KR" altLang="en-US" sz="2000" dirty="0"/>
              <a:t>이미 존재하는 변수에 대한 다른 이름</a:t>
            </a:r>
            <a:r>
              <a:rPr lang="en-US" altLang="ko-KR" sz="2000" dirty="0"/>
              <a:t>(</a:t>
            </a:r>
            <a:r>
              <a:rPr lang="ko-KR" altLang="en-US" sz="2000" dirty="0"/>
              <a:t>별명</a:t>
            </a:r>
            <a:r>
              <a:rPr lang="en-US" altLang="ko-KR" sz="2000" dirty="0"/>
              <a:t>)</a:t>
            </a:r>
            <a:r>
              <a:rPr lang="ko-KR" altLang="en-US" sz="2000" dirty="0"/>
              <a:t>을 선언</a:t>
            </a:r>
            <a:endParaRPr lang="en-US" altLang="ko-KR" sz="2000" dirty="0"/>
          </a:p>
          <a:p>
            <a:pPr lvl="2"/>
            <a:r>
              <a:rPr lang="ko-KR" altLang="en-US" sz="1800" dirty="0"/>
              <a:t>참조 변수는 이름만 생기며</a:t>
            </a:r>
            <a:endParaRPr lang="en-US" altLang="ko-KR" sz="1800" dirty="0"/>
          </a:p>
          <a:p>
            <a:pPr lvl="2"/>
            <a:r>
              <a:rPr lang="ko-KR" altLang="en-US" sz="1800" dirty="0"/>
              <a:t>참조 변수에 새로운</a:t>
            </a:r>
            <a:r>
              <a:rPr lang="en-US" altLang="ko-KR" sz="1800" dirty="0"/>
              <a:t> </a:t>
            </a:r>
            <a:r>
              <a:rPr lang="ko-KR" altLang="en-US" sz="1800" dirty="0"/>
              <a:t>공간을 할당하지 않는다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초기화로 지정된 기존 변수를 공유한다</a:t>
            </a:r>
            <a:r>
              <a:rPr lang="en-US" altLang="ko-KR" sz="1800" dirty="0"/>
              <a:t>.</a:t>
            </a:r>
          </a:p>
          <a:p>
            <a:pPr marL="365760" lvl="1" indent="0">
              <a:buNone/>
            </a:pP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3137265" y="4149080"/>
            <a:ext cx="6984776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n=2;</a:t>
            </a:r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refn</a:t>
            </a:r>
            <a:r>
              <a:rPr lang="en-US" altLang="ko-KR" sz="1600" b="1" dirty="0"/>
              <a:t> </a:t>
            </a:r>
            <a:r>
              <a:rPr lang="en-US" altLang="ko-KR" sz="1600" dirty="0"/>
              <a:t>= n;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refn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refn</a:t>
            </a:r>
            <a:r>
              <a:rPr lang="ko-KR" altLang="en-US" sz="1600" dirty="0"/>
              <a:t>은 </a:t>
            </a:r>
            <a:r>
              <a:rPr lang="en-US" altLang="ko-KR" sz="1600" dirty="0"/>
              <a:t>n</a:t>
            </a:r>
            <a:r>
              <a:rPr lang="ko-KR" altLang="en-US" sz="1600" dirty="0"/>
              <a:t>에 대한 별명</a:t>
            </a:r>
            <a:endParaRPr lang="en-US" altLang="ko-KR" sz="1600" dirty="0"/>
          </a:p>
          <a:p>
            <a:pPr fontAlgn="base" latinLnBrk="0"/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dirty="0" err="1"/>
              <a:t>circle</a:t>
            </a:r>
            <a:r>
              <a:rPr lang="en-US" altLang="ko-KR" sz="1600" dirty="0"/>
              <a:t>;</a:t>
            </a:r>
          </a:p>
          <a:p>
            <a:pPr fontAlgn="base" latinLnBrk="0"/>
            <a:r>
              <a:rPr lang="en-US" altLang="ko-KR" sz="1600" dirty="0"/>
              <a:t>Circle </a:t>
            </a:r>
            <a:r>
              <a:rPr lang="en-US" altLang="ko-KR" sz="1600" b="1" dirty="0"/>
              <a:t>&amp;</a:t>
            </a:r>
            <a:r>
              <a:rPr lang="en-US" altLang="ko-KR" sz="1600" b="1" dirty="0" err="1"/>
              <a:t>refc</a:t>
            </a:r>
            <a:r>
              <a:rPr lang="en-US" altLang="ko-KR" sz="1600" b="1" dirty="0"/>
              <a:t> </a:t>
            </a:r>
            <a:r>
              <a:rPr lang="en-US" altLang="ko-KR" sz="1600" dirty="0"/>
              <a:t>= circle; // </a:t>
            </a:r>
            <a:r>
              <a:rPr lang="ko-KR" altLang="en-US" sz="1600" dirty="0"/>
              <a:t>참조 변수 </a:t>
            </a:r>
            <a:r>
              <a:rPr lang="en-US" altLang="ko-KR" sz="1600" dirty="0" err="1"/>
              <a:t>refc</a:t>
            </a:r>
            <a:r>
              <a:rPr lang="en-US" altLang="ko-KR" sz="1600" dirty="0"/>
              <a:t> </a:t>
            </a:r>
            <a:r>
              <a:rPr lang="ko-KR" altLang="en-US" sz="1600" dirty="0"/>
              <a:t>선언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refc</a:t>
            </a:r>
            <a:r>
              <a:rPr lang="ko-KR" altLang="en-US" sz="1600" dirty="0"/>
              <a:t>는 </a:t>
            </a:r>
            <a:r>
              <a:rPr lang="en-US" altLang="ko-KR" sz="1600" dirty="0"/>
              <a:t>circle</a:t>
            </a:r>
            <a:r>
              <a:rPr lang="ko-KR" altLang="en-US" sz="1600" dirty="0"/>
              <a:t>에 대한 별명</a:t>
            </a:r>
          </a:p>
        </p:txBody>
      </p:sp>
    </p:spTree>
    <p:extLst>
      <p:ext uri="{BB962C8B-B14F-4D97-AF65-F5344CB8AC3E}">
        <p14:creationId xmlns:p14="http://schemas.microsoft.com/office/powerpoint/2010/main" val="122230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 선언 및 사용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83803" y="1792569"/>
            <a:ext cx="229818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=n;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refn</a:t>
            </a:r>
            <a:r>
              <a:rPr lang="en-US" altLang="ko-KR" sz="1400" dirty="0"/>
              <a:t> = 3;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20523" y="187672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366" y="1869651"/>
            <a:ext cx="10400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345" y="18157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85431" y="2377948"/>
            <a:ext cx="502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refn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985638" y="2169822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369323" y="2374537"/>
            <a:ext cx="1482308" cy="368728"/>
          </a:xfrm>
          <a:prstGeom prst="wedgeRoundRectCallout">
            <a:avLst>
              <a:gd name="adj1" fmla="val -123877"/>
              <a:gd name="adj2" fmla="val 2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별명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83803" y="3400752"/>
            <a:ext cx="229818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Circle &amp;</a:t>
            </a:r>
            <a:r>
              <a:rPr lang="en-US" altLang="ko-KR" sz="1400" dirty="0" err="1"/>
              <a:t>refc</a:t>
            </a:r>
            <a:r>
              <a:rPr lang="en-US" altLang="ko-KR" sz="1400" dirty="0"/>
              <a:t> = circle;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refc.setRadius</a:t>
            </a:r>
            <a:r>
              <a:rPr lang="en-US" altLang="ko-KR" sz="1400" dirty="0"/>
              <a:t>(30);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586045" y="3518595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723221" y="3961130"/>
            <a:ext cx="48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refc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985638" y="3753004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92144" y="4005064"/>
            <a:ext cx="2017541" cy="314744"/>
          </a:xfrm>
          <a:prstGeom prst="wedgeRoundRectCallout">
            <a:avLst>
              <a:gd name="adj1" fmla="val -105516"/>
              <a:gd name="adj2" fmla="val -13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 별명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30001" y="3471939"/>
            <a:ext cx="1789819" cy="409499"/>
            <a:chOff x="2817067" y="4351369"/>
            <a:chExt cx="960381" cy="29285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817067" y="4351369"/>
              <a:ext cx="960381" cy="2928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radius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02592" y="4404656"/>
              <a:ext cx="358942" cy="17698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69323" y="34798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6493004" y="1967369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곱셈 기호 29"/>
          <p:cNvSpPr/>
          <p:nvPr/>
        </p:nvSpPr>
        <p:spPr>
          <a:xfrm>
            <a:off x="7197365" y="3546450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042381" y="4472208"/>
            <a:ext cx="2304256" cy="314744"/>
          </a:xfrm>
          <a:prstGeom prst="wedgeRoundRectCallout">
            <a:avLst>
              <a:gd name="adj1" fmla="val -43383"/>
              <a:gd name="adj2" fmla="val -1089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en-US" altLang="ko-KR" sz="1000" dirty="0" err="1">
                <a:solidFill>
                  <a:schemeClr val="tx1"/>
                </a:solidFill>
              </a:rPr>
              <a:t>setRadius</a:t>
            </a:r>
            <a:r>
              <a:rPr lang="en-US" altLang="ko-KR" sz="1000" dirty="0">
                <a:solidFill>
                  <a:schemeClr val="tx1"/>
                </a:solidFill>
              </a:rPr>
              <a:t>(30);</a:t>
            </a:r>
            <a:r>
              <a:rPr lang="ko-KR" altLang="en-US" sz="1000" dirty="0">
                <a:solidFill>
                  <a:schemeClr val="tx1"/>
                </a:solidFill>
              </a:rPr>
              <a:t>으로 하면 안 됨</a:t>
            </a:r>
          </a:p>
        </p:txBody>
      </p:sp>
    </p:spTree>
    <p:extLst>
      <p:ext uri="{BB962C8B-B14F-4D97-AF65-F5344CB8AC3E}">
        <p14:creationId xmlns:p14="http://schemas.microsoft.com/office/powerpoint/2010/main" val="98629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기본 타입 변수에 대한 참조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31704" y="980728"/>
            <a:ext cx="633670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en-US" altLang="ko-KR" sz="1400" dirty="0" err="1"/>
              <a:t>i</a:t>
            </a:r>
            <a:r>
              <a:rPr lang="en-US" altLang="ko-KR" sz="1400" dirty="0"/>
              <a:t>" &lt;&lt; '\t' &lt;&lt; "n" &lt;&lt; '\t' &lt;&lt; "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 = n; </a:t>
            </a:r>
            <a:r>
              <a:rPr lang="en-US" altLang="ko-KR" sz="1400" dirty="0"/>
              <a:t>// </a:t>
            </a:r>
            <a:r>
              <a:rPr lang="ko-KR" altLang="en-US" sz="1400" dirty="0"/>
              <a:t>참조 변수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refn</a:t>
            </a:r>
            <a:r>
              <a:rPr lang="ko-KR" altLang="en-US" sz="1400" dirty="0"/>
              <a:t>은 </a:t>
            </a:r>
            <a:r>
              <a:rPr lang="en-US" altLang="ko-KR" sz="1400" dirty="0"/>
              <a:t>n</a:t>
            </a:r>
            <a:r>
              <a:rPr lang="ko-KR" altLang="en-US" sz="1400" dirty="0"/>
              <a:t>에 대한 별명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n = 4;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=5, n=5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=1, n=1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=2, n=2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*p =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의 주소를 가짐</a:t>
            </a:r>
          </a:p>
          <a:p>
            <a:pPr defTabSz="180000"/>
            <a:r>
              <a:rPr lang="ko-KR" altLang="en-US" sz="1400" dirty="0"/>
              <a:t>	*</a:t>
            </a:r>
            <a:r>
              <a:rPr lang="en-US" altLang="ko-KR" sz="1400" dirty="0"/>
              <a:t>p = 20;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=20, n=20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431704" y="5445224"/>
            <a:ext cx="6336704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altLang="ko-KR" sz="1400" dirty="0"/>
              <a:t>i       n       refn</a:t>
            </a:r>
          </a:p>
          <a:p>
            <a:r>
              <a:rPr lang="pt-BR" altLang="ko-KR" sz="1400" dirty="0"/>
              <a:t>1       5       5</a:t>
            </a:r>
          </a:p>
          <a:p>
            <a:r>
              <a:rPr lang="pt-BR" altLang="ko-KR" sz="1400" dirty="0"/>
              <a:t>1       2       2</a:t>
            </a:r>
          </a:p>
          <a:p>
            <a:r>
              <a:rPr lang="pt-BR" altLang="ko-KR" sz="1400" dirty="0"/>
              <a:t>1       20      20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949708" y="2427572"/>
            <a:ext cx="1392848" cy="230787"/>
          </a:xfrm>
          <a:prstGeom prst="wedgeRoundRectCallout">
            <a:avLst>
              <a:gd name="adj1" fmla="val 66841"/>
              <a:gd name="adj2" fmla="val 477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</a:t>
            </a:r>
            <a:r>
              <a:rPr lang="ko-KR" altLang="en-US" sz="1000">
                <a:solidFill>
                  <a:schemeClr val="tx1"/>
                </a:solidFill>
              </a:rPr>
              <a:t>변수 </a:t>
            </a:r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63552" y="4141000"/>
            <a:ext cx="1296144" cy="432048"/>
          </a:xfrm>
          <a:prstGeom prst="wedgeRoundRectCallout">
            <a:avLst>
              <a:gd name="adj1" fmla="val 75969"/>
              <a:gd name="adj2" fmla="val 40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포인터 변수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5–4 </a:t>
            </a:r>
            <a:r>
              <a:rPr lang="ko-KR" altLang="en-US" dirty="0"/>
              <a:t>객체에 대한 참조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83632" y="1340768"/>
            <a:ext cx="506883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 &amp;</a:t>
            </a:r>
            <a:r>
              <a:rPr lang="en-US" altLang="ko-KR" sz="1400" b="1" dirty="0" err="1"/>
              <a:t>refc</a:t>
            </a:r>
            <a:r>
              <a:rPr lang="en-US" altLang="ko-KR" sz="1400" b="1" dirty="0"/>
              <a:t> = circle; 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refc.setRadius</a:t>
            </a:r>
            <a:r>
              <a:rPr lang="en-US" altLang="ko-KR" sz="1400" dirty="0"/>
              <a:t>(10);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refc.getArea</a:t>
            </a:r>
            <a:r>
              <a:rPr lang="en-US" altLang="ko-KR" sz="1400" b="1" dirty="0"/>
              <a:t>() </a:t>
            </a:r>
            <a:r>
              <a:rPr lang="en-US" altLang="ko-KR" sz="1400" dirty="0"/>
              <a:t>&lt;&lt; " " &lt;&lt; </a:t>
            </a:r>
            <a:r>
              <a:rPr lang="en-US" altLang="ko-KR" sz="1400" b="1" dirty="0" err="1"/>
              <a:t>circle.getArea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783630" y="5479283"/>
            <a:ext cx="506883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314 314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18049" y="4091385"/>
            <a:ext cx="1426023" cy="432048"/>
          </a:xfrm>
          <a:prstGeom prst="wedgeRoundRectCallout">
            <a:avLst>
              <a:gd name="adj1" fmla="val -82551"/>
              <a:gd name="adj2" fmla="val 449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참조 변수 </a:t>
            </a:r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40973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196752"/>
            <a:ext cx="7704856" cy="5040560"/>
          </a:xfrm>
        </p:spPr>
        <p:txBody>
          <a:bodyPr vert="horz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b="0" dirty="0"/>
              <a:t>참조를 가장 많이 활용하는 사례</a:t>
            </a:r>
            <a:endParaRPr lang="en-US" altLang="ko-KR" b="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0" dirty="0"/>
              <a:t>call by reference</a:t>
            </a:r>
            <a:r>
              <a:rPr lang="ko-KR" altLang="en-US" b="0" dirty="0"/>
              <a:t>라고 부름</a:t>
            </a:r>
            <a:endParaRPr lang="en-US" altLang="ko-KR" b="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b="0" dirty="0"/>
              <a:t>함수 형식</a:t>
            </a:r>
            <a:endParaRPr lang="en-US" altLang="ko-KR" b="0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함수의 매개 변수를 참조 타입으로 선언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</a:t>
            </a:r>
            <a:r>
              <a:rPr lang="en-US" altLang="ko-KR" sz="1800" dirty="0"/>
              <a:t>(reference parameter)</a:t>
            </a:r>
            <a:r>
              <a:rPr lang="ko-KR" altLang="en-US" sz="1800" dirty="0"/>
              <a:t>라고 부름</a:t>
            </a:r>
            <a:endParaRPr lang="en-US" altLang="ko-KR" sz="1800" dirty="0"/>
          </a:p>
          <a:p>
            <a:pPr lvl="3">
              <a:spcAft>
                <a:spcPts val="600"/>
              </a:spcAft>
            </a:pPr>
            <a:r>
              <a:rPr lang="ko-KR" altLang="en-US" sz="1600" dirty="0"/>
              <a:t>참조 매개 변수는 </a:t>
            </a:r>
            <a:r>
              <a:rPr lang="ko-KR" altLang="en-US" sz="1600" dirty="0" err="1"/>
              <a:t>실인자</a:t>
            </a:r>
            <a:r>
              <a:rPr lang="ko-KR" altLang="en-US" sz="1600" dirty="0"/>
              <a:t> 변수를 참조함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참조매개 변수의 이름만 생기고 공간이 생기지 않음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변수는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변수 공간 공유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참조 매개 변수에 대한 조작은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변수 조작 효과</a:t>
            </a:r>
            <a:endParaRPr lang="en-US" altLang="ko-KR" sz="1800" dirty="0"/>
          </a:p>
          <a:p>
            <a:pPr lvl="1">
              <a:spcBef>
                <a:spcPts val="120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64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407368" y="2488814"/>
            <a:ext cx="2853076" cy="1880372"/>
          </a:xfrm>
        </p:spPr>
        <p:txBody>
          <a:bodyPr anchor="ctr">
            <a:noAutofit/>
          </a:bodyPr>
          <a:lstStyle/>
          <a:p>
            <a:r>
              <a:rPr lang="en-US" altLang="ko-KR" sz="6600" dirty="0">
                <a:solidFill>
                  <a:schemeClr val="tx1"/>
                </a:solidFill>
              </a:rPr>
              <a:t>5-1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A253BD-3D59-2F53-3E02-5A160CA4C1E3}"/>
              </a:ext>
            </a:extLst>
          </p:cNvPr>
          <p:cNvSpPr txBox="1"/>
          <p:nvPr/>
        </p:nvSpPr>
        <p:spPr>
          <a:xfrm>
            <a:off x="4958240" y="1772816"/>
            <a:ext cx="615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함수와 참조</a:t>
            </a:r>
            <a:r>
              <a:rPr lang="en-US" altLang="ko-KR" dirty="0"/>
              <a:t>, </a:t>
            </a:r>
            <a:r>
              <a:rPr lang="ko-KR" altLang="en-US" dirty="0"/>
              <a:t>복사 생성자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7A0D9-5F74-256F-D9BE-46D8398C566A}"/>
              </a:ext>
            </a:extLst>
          </p:cNvPr>
          <p:cNvSpPr txBox="1"/>
          <p:nvPr/>
        </p:nvSpPr>
        <p:spPr>
          <a:xfrm>
            <a:off x="4969106" y="2454272"/>
            <a:ext cx="6156542" cy="19902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14350" indent="-514350">
              <a:spcBef>
                <a:spcPts val="700"/>
              </a:spcBef>
              <a:buClr>
                <a:schemeClr val="accent2"/>
              </a:buClr>
              <a:buSzPct val="100000"/>
              <a:buFont typeface="+mj-lt"/>
              <a:buAutoNum type="arabicPeriod"/>
              <a:defRPr kumimoji="0" sz="2000" b="0"/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baseline="0"/>
            </a:lvl9pPr>
          </a:lstStyle>
          <a:p>
            <a:r>
              <a:rPr lang="ko-KR" altLang="en-US" dirty="0"/>
              <a:t>함수의 인자 전달 방식 리뷰</a:t>
            </a:r>
            <a:endParaRPr lang="en-US" altLang="ko-KR" dirty="0"/>
          </a:p>
          <a:p>
            <a:r>
              <a:rPr lang="ko-KR" altLang="en-US" dirty="0"/>
              <a:t>함수 호출 시 객체 전달</a:t>
            </a:r>
            <a:endParaRPr lang="en-US" altLang="ko-KR" dirty="0"/>
          </a:p>
          <a:p>
            <a:r>
              <a:rPr lang="ko-KR" altLang="en-US" dirty="0"/>
              <a:t>객체 치환 및 객체 리턴</a:t>
            </a:r>
            <a:endParaRPr lang="en-US" altLang="ko-KR" dirty="0"/>
          </a:p>
          <a:p>
            <a:r>
              <a:rPr lang="ko-KR" altLang="en-US" dirty="0"/>
              <a:t>참조와 함수</a:t>
            </a:r>
            <a:endParaRPr lang="en-US" altLang="ko-KR" dirty="0"/>
          </a:p>
          <a:p>
            <a:r>
              <a:rPr lang="ko-KR" altLang="en-US" dirty="0"/>
              <a:t>복사 생성자</a:t>
            </a:r>
          </a:p>
        </p:txBody>
      </p:sp>
    </p:spTree>
    <p:extLst>
      <p:ext uri="{BB962C8B-B14F-4D97-AF65-F5344CB8AC3E}">
        <p14:creationId xmlns:p14="http://schemas.microsoft.com/office/powerpoint/2010/main" val="131206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6320001" y="2445820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8" name="직사각형 9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7760161" y="2467832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2" name="직사각형 9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20032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9" name="직사각형 8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76016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6" name="직사각형 8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320001" y="371703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3" name="직사각형 8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802227" y="371979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5" name="직사각형 6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 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4127" y="1872603"/>
            <a:ext cx="216912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43954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180365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5010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181027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0770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714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4460" y="4732073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6535" y="379607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652946" y="38355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7591" y="40869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653608" y="412707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1166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7373" y="256623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8429" y="285713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05406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662255" y="473356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4000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8080411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5056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8081073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14100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833020" y="316298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9072344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04284" y="379036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9540695" y="382980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5340" y="40812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9541357" y="412136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59045" y="438256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064916" y="213879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530852" y="2132856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953665" y="2183079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곱셈 기호 50"/>
          <p:cNvSpPr/>
          <p:nvPr/>
        </p:nvSpPr>
        <p:spPr>
          <a:xfrm>
            <a:off x="8098304" y="3832216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셈 기호 51"/>
          <p:cNvSpPr/>
          <p:nvPr/>
        </p:nvSpPr>
        <p:spPr>
          <a:xfrm>
            <a:off x="8117284" y="410180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6270447" y="1700809"/>
            <a:ext cx="1349157" cy="626287"/>
          </a:xfrm>
          <a:prstGeom prst="wedgeRoundRectCallout">
            <a:avLst>
              <a:gd name="adj1" fmla="val -31432"/>
              <a:gd name="adj2" fmla="val 94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별명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 이름만 생성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변수 공간 생기지 않음</a:t>
            </a: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9685638" y="3102799"/>
            <a:ext cx="730842" cy="451457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이 변경됨</a:t>
            </a:r>
          </a:p>
        </p:txBody>
      </p:sp>
      <p:sp>
        <p:nvSpPr>
          <p:cNvPr id="59" name="자유형 58"/>
          <p:cNvSpPr/>
          <p:nvPr/>
        </p:nvSpPr>
        <p:spPr>
          <a:xfrm>
            <a:off x="6143885" y="271591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147947" y="3030719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744893" y="255625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7745949" y="284715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00" name="자유형 99"/>
          <p:cNvSpPr/>
          <p:nvPr/>
        </p:nvSpPr>
        <p:spPr>
          <a:xfrm>
            <a:off x="7578175" y="2709783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 100"/>
          <p:cNvSpPr/>
          <p:nvPr/>
        </p:nvSpPr>
        <p:spPr>
          <a:xfrm>
            <a:off x="7582237" y="302458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사각형 설명선 101"/>
          <p:cNvSpPr/>
          <p:nvPr/>
        </p:nvSpPr>
        <p:spPr>
          <a:xfrm>
            <a:off x="4012137" y="1983956"/>
            <a:ext cx="1349157" cy="332884"/>
          </a:xfrm>
          <a:prstGeom prst="wedgeRoundRectCallout">
            <a:avLst>
              <a:gd name="adj1" fmla="val -87000"/>
              <a:gd name="adj2" fmla="val 99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모서리가 둥근 사각형 설명선 102"/>
          <p:cNvSpPr/>
          <p:nvPr/>
        </p:nvSpPr>
        <p:spPr>
          <a:xfrm>
            <a:off x="3111311" y="3053028"/>
            <a:ext cx="1339749" cy="392170"/>
          </a:xfrm>
          <a:prstGeom prst="wedgeRoundRectCallout">
            <a:avLst>
              <a:gd name="adj1" fmla="val -78070"/>
              <a:gd name="adj2" fmla="val 25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변수를 보통 변수처럼 사용</a:t>
            </a:r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1991544" y="5047102"/>
            <a:ext cx="1224136" cy="720079"/>
          </a:xfrm>
          <a:prstGeom prst="wedgeRoundRectCallout">
            <a:avLst>
              <a:gd name="adj1" fmla="val -3020"/>
              <a:gd name="adj2" fmla="val -51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함수가 호출되면 </a:t>
            </a:r>
            <a:r>
              <a:rPr lang="en-US" altLang="ko-KR" sz="1000" dirty="0">
                <a:solidFill>
                  <a:schemeClr val="tx1"/>
                </a:solidFill>
              </a:rPr>
              <a:t>m,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참조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가 생긴다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자유형 104"/>
          <p:cNvSpPr/>
          <p:nvPr/>
        </p:nvSpPr>
        <p:spPr>
          <a:xfrm>
            <a:off x="1726680" y="4427524"/>
            <a:ext cx="498509" cy="841118"/>
          </a:xfrm>
          <a:custGeom>
            <a:avLst/>
            <a:gdLst>
              <a:gd name="connsiteX0" fmla="*/ 390198 w 498509"/>
              <a:gd name="connsiteY0" fmla="*/ 953928 h 953928"/>
              <a:gd name="connsiteX1" fmla="*/ 1092 w 498509"/>
              <a:gd name="connsiteY1" fmla="*/ 341086 h 953928"/>
              <a:gd name="connsiteX2" fmla="*/ 497203 w 498509"/>
              <a:gd name="connsiteY2" fmla="*/ 618 h 953928"/>
              <a:gd name="connsiteX3" fmla="*/ 147007 w 498509"/>
              <a:gd name="connsiteY3" fmla="*/ 263264 h 953928"/>
              <a:gd name="connsiteX4" fmla="*/ 185917 w 498509"/>
              <a:gd name="connsiteY4" fmla="*/ 487001 h 953928"/>
              <a:gd name="connsiteX5" fmla="*/ 438837 w 498509"/>
              <a:gd name="connsiteY5" fmla="*/ 749647 h 95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09" h="953928">
                <a:moveTo>
                  <a:pt x="390198" y="953928"/>
                </a:moveTo>
                <a:cubicBezTo>
                  <a:pt x="186728" y="726949"/>
                  <a:pt x="-16742" y="499971"/>
                  <a:pt x="1092" y="341086"/>
                </a:cubicBezTo>
                <a:cubicBezTo>
                  <a:pt x="18926" y="182201"/>
                  <a:pt x="472884" y="13588"/>
                  <a:pt x="497203" y="618"/>
                </a:cubicBezTo>
                <a:cubicBezTo>
                  <a:pt x="521522" y="-12352"/>
                  <a:pt x="198888" y="182200"/>
                  <a:pt x="147007" y="263264"/>
                </a:cubicBezTo>
                <a:cubicBezTo>
                  <a:pt x="95126" y="344328"/>
                  <a:pt x="137279" y="405937"/>
                  <a:pt x="185917" y="487001"/>
                </a:cubicBezTo>
                <a:cubicBezTo>
                  <a:pt x="234555" y="568065"/>
                  <a:pt x="336696" y="658856"/>
                  <a:pt x="438837" y="7496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190217" y="4674050"/>
            <a:ext cx="47850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</p:spTree>
    <p:extLst>
      <p:ext uri="{BB962C8B-B14F-4D97-AF65-F5344CB8AC3E}">
        <p14:creationId xmlns:p14="http://schemas.microsoft.com/office/powerpoint/2010/main" val="159516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매개변수가 필요한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>
              <a:spcAft>
                <a:spcPts val="0"/>
              </a:spcAft>
            </a:pP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코드에 어떤 문제가 있을까</a:t>
            </a:r>
            <a:r>
              <a:rPr lang="en-US" altLang="ko-KR" dirty="0"/>
              <a:t>?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average() </a:t>
            </a:r>
            <a:r>
              <a:rPr lang="ko-KR" altLang="en-US" dirty="0"/>
              <a:t>함수의 작동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계산에 오류가 있으면 </a:t>
            </a:r>
            <a:r>
              <a:rPr lang="en-US" altLang="ko-KR" sz="1800" dirty="0"/>
              <a:t>0</a:t>
            </a:r>
            <a:r>
              <a:rPr lang="ko-KR" altLang="en-US" sz="1800" dirty="0"/>
              <a:t> 리턴</a:t>
            </a:r>
            <a:r>
              <a:rPr lang="en-US" altLang="ko-KR" sz="1800" dirty="0"/>
              <a:t>, </a:t>
            </a:r>
            <a:r>
              <a:rPr lang="ko-KR" altLang="en-US" sz="1800" dirty="0"/>
              <a:t>아니면 평균 리턴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만일 </a:t>
            </a:r>
            <a:r>
              <a:rPr lang="en-US" altLang="ko-KR" dirty="0"/>
              <a:t>average()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평균이 </a:t>
            </a:r>
            <a:r>
              <a:rPr lang="en-US" altLang="ko-KR" sz="1800" dirty="0"/>
              <a:t>0</a:t>
            </a:r>
            <a:r>
              <a:rPr lang="ko-KR" altLang="en-US" sz="1800" dirty="0"/>
              <a:t>인 거야</a:t>
            </a:r>
            <a:r>
              <a:rPr lang="en-US" altLang="ko-KR" sz="1800" dirty="0"/>
              <a:t>? </a:t>
            </a:r>
            <a:r>
              <a:rPr lang="ko-KR" altLang="en-US" sz="1800" dirty="0"/>
              <a:t>아니면 오류가 발생한 거야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3557159" y="3153888"/>
            <a:ext cx="35283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average(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size)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if(size &lt;= 0) return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&lt;size;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sum 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sum/size;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79723" y="4726329"/>
            <a:ext cx="23917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-1);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 </a:t>
            </a:r>
            <a:r>
              <a:rPr lang="en-US" altLang="ko-KR" sz="1200" dirty="0"/>
              <a:t>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2331" y="4726329"/>
            <a:ext cx="23674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4);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</a:t>
            </a:r>
            <a:r>
              <a:rPr lang="en-US" altLang="ko-KR" sz="1200" dirty="0"/>
              <a:t> 2</a:t>
            </a:r>
          </a:p>
        </p:txBody>
      </p:sp>
      <p:sp>
        <p:nvSpPr>
          <p:cNvPr id="8" name="자유형 7"/>
          <p:cNvSpPr/>
          <p:nvPr/>
        </p:nvSpPr>
        <p:spPr>
          <a:xfrm>
            <a:off x="3700451" y="4244354"/>
            <a:ext cx="886178" cy="784578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33582" y="44477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0" name="자유형 9"/>
          <p:cNvSpPr/>
          <p:nvPr/>
        </p:nvSpPr>
        <p:spPr>
          <a:xfrm flipH="1">
            <a:off x="5450229" y="4242811"/>
            <a:ext cx="836320" cy="786122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21356" y="44426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3" name="타원형 설명선 12"/>
          <p:cNvSpPr/>
          <p:nvPr/>
        </p:nvSpPr>
        <p:spPr>
          <a:xfrm>
            <a:off x="2469733" y="5734440"/>
            <a:ext cx="1763848" cy="428352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평균이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알았어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100406" y="5679257"/>
            <a:ext cx="2520280" cy="500360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평균이 </a:t>
            </a:r>
            <a:r>
              <a:rPr lang="en-US" altLang="ko-KR" sz="1200" dirty="0">
                <a:solidFill>
                  <a:srgbClr val="C00000"/>
                </a:solidFill>
              </a:rPr>
              <a:t>0</a:t>
            </a:r>
            <a:r>
              <a:rPr lang="ko-KR" altLang="en-US" sz="1200" dirty="0">
                <a:solidFill>
                  <a:srgbClr val="C00000"/>
                </a:solidFill>
              </a:rPr>
              <a:t>인 거야</a:t>
            </a:r>
            <a:r>
              <a:rPr lang="en-US" altLang="ko-KR" sz="1200" dirty="0">
                <a:solidFill>
                  <a:srgbClr val="C00000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아니면 오류가 난 거야</a:t>
            </a:r>
            <a:r>
              <a:rPr lang="en-US" altLang="ko-KR" sz="1200" dirty="0">
                <a:solidFill>
                  <a:srgbClr val="C00000"/>
                </a:solidFill>
              </a:rPr>
              <a:t>?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8472264" y="4077072"/>
            <a:ext cx="1584176" cy="5040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예제 </a:t>
            </a:r>
            <a:r>
              <a:rPr lang="en-US" altLang="ko-KR" sz="1200" dirty="0"/>
              <a:t>5-5</a:t>
            </a:r>
            <a:r>
              <a:rPr lang="ko-KR" altLang="en-US" sz="1200" dirty="0"/>
              <a:t>에서 해결</a:t>
            </a:r>
          </a:p>
        </p:txBody>
      </p:sp>
    </p:spTree>
    <p:extLst>
      <p:ext uri="{BB962C8B-B14F-4D97-AF65-F5344CB8AC3E}">
        <p14:creationId xmlns:p14="http://schemas.microsoft.com/office/powerpoint/2010/main" val="191958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 </a:t>
            </a:r>
            <a:r>
              <a:rPr lang="ko-KR" altLang="en-US" dirty="0"/>
              <a:t>참조 매개 변수로 평균 </a:t>
            </a:r>
            <a:r>
              <a:rPr lang="ko-KR" altLang="en-US" dirty="0" err="1"/>
              <a:t>리턴하기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943872" y="1052736"/>
            <a:ext cx="540060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bool</a:t>
            </a:r>
            <a:r>
              <a:rPr lang="en-US" altLang="ko-KR" sz="1400" b="1" dirty="0"/>
              <a:t> average(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a[],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size,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&amp;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if(size &lt;= 0)</a:t>
            </a:r>
          </a:p>
          <a:p>
            <a:pPr defTabSz="180000"/>
            <a:r>
              <a:rPr lang="en-US" altLang="ko-KR" sz="1400" dirty="0"/>
              <a:t>		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&lt;size;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en-US" altLang="ko-KR" sz="1400" dirty="0"/>
              <a:t>		sum += 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= sum/size;</a:t>
            </a:r>
          </a:p>
          <a:p>
            <a:pPr defTabSz="180000"/>
            <a:r>
              <a:rPr lang="en-US" altLang="ko-KR" sz="1400" dirty="0"/>
              <a:t>	return true;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x[] = {0,1,2,3,4,5};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6,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-2,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31504" y="1068471"/>
            <a:ext cx="3168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참조 매개 변수를 통해 평균을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리턴하고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리턴문을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통해서는 함수의 성공 여부를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리턴하도록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average()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43873" y="5955675"/>
            <a:ext cx="540059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평균은 </a:t>
            </a:r>
            <a:r>
              <a:rPr lang="en-US" altLang="ko-KR" sz="1400" dirty="0"/>
              <a:t>2</a:t>
            </a:r>
          </a:p>
          <a:p>
            <a:r>
              <a:rPr lang="ko-KR" altLang="en-US" sz="1400" dirty="0"/>
              <a:t>매개 변수 오류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866312" y="4437112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평균이 넘어오고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true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66312" y="5085184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ko-KR" altLang="en-US" sz="1000" dirty="0" err="1">
                <a:solidFill>
                  <a:schemeClr val="tx1"/>
                </a:solidFill>
              </a:rPr>
              <a:t>의미없고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false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968209" y="2204864"/>
            <a:ext cx="1595419" cy="392170"/>
          </a:xfrm>
          <a:prstGeom prst="wedgeRoundRectCallout">
            <a:avLst>
              <a:gd name="adj1" fmla="val -39861"/>
              <a:gd name="adj2" fmla="val -1161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 값 전달</a:t>
            </a:r>
          </a:p>
        </p:txBody>
      </p:sp>
    </p:spTree>
    <p:extLst>
      <p:ext uri="{BB962C8B-B14F-4D97-AF65-F5344CB8AC3E}">
        <p14:creationId xmlns:p14="http://schemas.microsoft.com/office/powerpoint/2010/main" val="25377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064896" cy="5760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5–6 </a:t>
            </a:r>
            <a:r>
              <a:rPr lang="ko-KR" altLang="en-US" dirty="0"/>
              <a:t>참조에 의한 호출로 </a:t>
            </a:r>
            <a:r>
              <a:rPr lang="en-US" altLang="ko-KR" dirty="0"/>
              <a:t>Circle </a:t>
            </a:r>
            <a:r>
              <a:rPr lang="ko-KR" altLang="en-US" dirty="0"/>
              <a:t>객체에 참조 전달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35960" y="1124744"/>
            <a:ext cx="45720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</a:t>
            </a:r>
            <a:r>
              <a:rPr lang="en-US" altLang="ko-KR" sz="1200"/>
              <a:t>= radius; }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1023" y="1700807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(Circle &amp;c)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95757" y="4149080"/>
            <a:ext cx="2999603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en-US" altLang="ko-KR" sz="1200" dirty="0"/>
              <a:t>31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51784" y="3966250"/>
            <a:ext cx="1296144" cy="254838"/>
          </a:xfrm>
          <a:prstGeom prst="wedgeRoundRectCallout">
            <a:avLst>
              <a:gd name="adj1" fmla="val -86478"/>
              <a:gd name="adj2" fmla="val 645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151784" y="4678955"/>
            <a:ext cx="1296144" cy="254838"/>
          </a:xfrm>
          <a:prstGeom prst="wedgeRoundRectCallout">
            <a:avLst>
              <a:gd name="adj1" fmla="val -93983"/>
              <a:gd name="adj2" fmla="val -461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소멸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47287" y="2787322"/>
            <a:ext cx="1296144" cy="254838"/>
          </a:xfrm>
          <a:prstGeom prst="wedgeRoundRectCallout">
            <a:avLst>
              <a:gd name="adj1" fmla="val -89245"/>
              <a:gd name="adj2" fmla="val 785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참조에 의한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45808" y="1275154"/>
            <a:ext cx="1296144" cy="254838"/>
          </a:xfrm>
          <a:prstGeom prst="wedgeRoundRectCallout">
            <a:avLst>
              <a:gd name="adj1" fmla="val -29763"/>
              <a:gd name="adj2" fmla="val 145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5–7(</a:t>
            </a:r>
            <a:r>
              <a:rPr lang="ko-KR" altLang="en-US" sz="2000" dirty="0"/>
              <a:t>실습</a:t>
            </a:r>
            <a:r>
              <a:rPr lang="en-US" altLang="ko-KR" sz="2000" dirty="0"/>
              <a:t>) </a:t>
            </a:r>
            <a:r>
              <a:rPr lang="ko-KR" altLang="en-US" sz="2000" dirty="0"/>
              <a:t>참조 매개 변수를 가진 함수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33314" y="1340768"/>
            <a:ext cx="492359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donut;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(donut);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"donut</a:t>
            </a:r>
            <a:r>
              <a:rPr lang="ko-KR" altLang="en-US" sz="1400" dirty="0"/>
              <a:t>의 면적 </a:t>
            </a:r>
            <a:r>
              <a:rPr lang="en-US" altLang="ko-KR" sz="1400" dirty="0"/>
              <a:t>= " &lt;&lt;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47928" y="5301208"/>
            <a:ext cx="4908981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3</a:t>
            </a:r>
          </a:p>
          <a:p>
            <a:r>
              <a:rPr lang="en-US" altLang="ko-KR" sz="1400" dirty="0"/>
              <a:t>donut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면적 </a:t>
            </a:r>
            <a:r>
              <a:rPr lang="en-US" altLang="ko-KR" sz="1400" dirty="0"/>
              <a:t>= 28.26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00170" y="1373487"/>
            <a:ext cx="3240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키보드로부터 반지름 값을 읽어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객체에 반지름을 설정하는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readRadius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구름 모양 설명선 11"/>
          <p:cNvSpPr/>
          <p:nvPr/>
        </p:nvSpPr>
        <p:spPr>
          <a:xfrm>
            <a:off x="2940084" y="2996953"/>
            <a:ext cx="1944216" cy="967169"/>
          </a:xfrm>
          <a:prstGeom prst="cloudCallout">
            <a:avLst>
              <a:gd name="adj1" fmla="val 50237"/>
              <a:gd name="adj2" fmla="val 1623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readRadius</a:t>
            </a:r>
            <a:r>
              <a:rPr lang="en-US" altLang="ko-KR" sz="1400" dirty="0">
                <a:solidFill>
                  <a:schemeClr val="tx1"/>
                </a:solidFill>
              </a:rPr>
              <a:t>() 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83037" y="3628612"/>
            <a:ext cx="914400" cy="230166"/>
          </a:xfrm>
          <a:custGeom>
            <a:avLst/>
            <a:gdLst>
              <a:gd name="connsiteX0" fmla="*/ 0 w 914400"/>
              <a:gd name="connsiteY0" fmla="*/ 0 h 230166"/>
              <a:gd name="connsiteX1" fmla="*/ 135082 w 914400"/>
              <a:gd name="connsiteY1" fmla="*/ 72737 h 230166"/>
              <a:gd name="connsiteX2" fmla="*/ 457200 w 914400"/>
              <a:gd name="connsiteY2" fmla="*/ 207819 h 230166"/>
              <a:gd name="connsiteX3" fmla="*/ 914400 w 914400"/>
              <a:gd name="connsiteY3" fmla="*/ 228600 h 23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0166">
                <a:moveTo>
                  <a:pt x="0" y="0"/>
                </a:moveTo>
                <a:cubicBezTo>
                  <a:pt x="29441" y="19050"/>
                  <a:pt x="58882" y="38101"/>
                  <a:pt x="135082" y="72737"/>
                </a:cubicBezTo>
                <a:cubicBezTo>
                  <a:pt x="211282" y="107374"/>
                  <a:pt x="327314" y="181842"/>
                  <a:pt x="457200" y="207819"/>
                </a:cubicBezTo>
                <a:cubicBezTo>
                  <a:pt x="587086" y="233796"/>
                  <a:pt x="750743" y="231198"/>
                  <a:pt x="914400" y="2286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DC5FB6-5BC7-4522-BA75-D385DBAB7CA5}"/>
              </a:ext>
            </a:extLst>
          </p:cNvPr>
          <p:cNvSpPr/>
          <p:nvPr/>
        </p:nvSpPr>
        <p:spPr>
          <a:xfrm>
            <a:off x="702249" y="4724019"/>
            <a:ext cx="4475669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void 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(Circle &amp;c)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r; // </a:t>
            </a:r>
            <a:r>
              <a:rPr lang="ko-KR" altLang="en-US" sz="1400" dirty="0"/>
              <a:t>반지름 값 입력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c.setRadius</a:t>
            </a:r>
            <a:r>
              <a:rPr lang="en-US" altLang="ko-KR" sz="1400" dirty="0"/>
              <a:t>(r); // </a:t>
            </a:r>
            <a:r>
              <a:rPr lang="ko-KR" altLang="en-US" sz="1400" dirty="0"/>
              <a:t>객체 </a:t>
            </a:r>
            <a:r>
              <a:rPr lang="en-US" altLang="ko-KR" sz="1400" dirty="0"/>
              <a:t>c</a:t>
            </a:r>
            <a:r>
              <a:rPr lang="ko-KR" altLang="en-US" sz="1400" dirty="0"/>
              <a:t>에 반지름 설정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56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711624" y="1124744"/>
            <a:ext cx="8136904" cy="5040560"/>
          </a:xfrm>
        </p:spPr>
        <p:txBody>
          <a:bodyPr vert="horz">
            <a:no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 </a:t>
            </a:r>
            <a:r>
              <a:rPr lang="ko-KR" altLang="en-US" dirty="0"/>
              <a:t>언어의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반드시 값만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기본 타입 값</a:t>
            </a:r>
            <a:r>
              <a:rPr lang="en-US" altLang="ko-KR" sz="1800" dirty="0"/>
              <a:t> : int, char, double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포인터 값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endParaRPr lang="en-US" altLang="ko-KR" sz="1800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/>
              <a:t>C++</a:t>
            </a:r>
            <a:r>
              <a:rPr lang="ko-KR" altLang="en-US" dirty="0"/>
              <a:t>의 함수 리턴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함수는 값 외에 참조 리턴 가능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참조 리턴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변수 등과 같이 현존하는 공간에</a:t>
            </a:r>
            <a:r>
              <a:rPr lang="en-US" altLang="ko-KR" sz="1800" dirty="0"/>
              <a:t> </a:t>
            </a:r>
            <a:r>
              <a:rPr lang="ko-KR" altLang="en-US" sz="1800" dirty="0"/>
              <a:t>대한 참조 리턴</a:t>
            </a:r>
            <a:endParaRPr lang="en-US" altLang="ko-KR" sz="1800" dirty="0"/>
          </a:p>
          <a:p>
            <a:pPr lvl="3"/>
            <a:r>
              <a:rPr lang="ko-KR" altLang="en-US" sz="1600" dirty="0"/>
              <a:t>변수의 값을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것이 아님</a:t>
            </a:r>
          </a:p>
        </p:txBody>
      </p:sp>
    </p:spTree>
    <p:extLst>
      <p:ext uri="{BB962C8B-B14F-4D97-AF65-F5344CB8AC3E}">
        <p14:creationId xmlns:p14="http://schemas.microsoft.com/office/powerpoint/2010/main" val="26351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값을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 </a:t>
            </a:r>
            <a:r>
              <a:rPr lang="en-US" altLang="ko-KR" dirty="0"/>
              <a:t>vs. </a:t>
            </a:r>
            <a:r>
              <a:rPr lang="ko-KR" altLang="en-US" dirty="0"/>
              <a:t>참조를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3793" y="1829909"/>
            <a:ext cx="367240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char&amp;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find()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타입의 참조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 리턴</a:t>
            </a:r>
            <a:r>
              <a:rPr lang="en-US" altLang="ko-KR" sz="1400" dirty="0"/>
              <a:t>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char a = find(); 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&amp;ref = find(); </a:t>
            </a:r>
            <a:r>
              <a:rPr lang="en-US" altLang="ko-KR" sz="1400" dirty="0"/>
              <a:t>//</a:t>
            </a:r>
            <a:r>
              <a:rPr lang="ko-KR" altLang="en-US" sz="1400" dirty="0"/>
              <a:t>  </a:t>
            </a:r>
            <a:r>
              <a:rPr lang="en-US" altLang="ko-KR" sz="1400" dirty="0"/>
              <a:t>ref</a:t>
            </a:r>
            <a:r>
              <a:rPr lang="ko-KR" altLang="en-US" sz="1400" dirty="0"/>
              <a:t>는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ref = 'M'; // c= 'M'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find() = 'b'; </a:t>
            </a:r>
            <a:r>
              <a:rPr lang="en-US" altLang="ko-KR" sz="1400" dirty="0"/>
              <a:t>// c = 'b'</a:t>
            </a:r>
            <a:r>
              <a:rPr lang="ko-KR" altLang="en-US" sz="1400" dirty="0"/>
              <a:t>가 됨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351583" y="1816412"/>
            <a:ext cx="316835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get()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의 문자</a:t>
            </a:r>
            <a:r>
              <a:rPr lang="en-US" altLang="ko-KR" sz="1400" dirty="0"/>
              <a:t>(‘a’)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a = get(); </a:t>
            </a:r>
            <a:r>
              <a:rPr lang="en-US" altLang="ko-KR" sz="1400" dirty="0"/>
              <a:t>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strike="sngStrike" dirty="0"/>
              <a:t>get() = 'b';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11624" y="4653137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문자 값을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get()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27528" y="4653137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char </a:t>
            </a:r>
            <a:r>
              <a:rPr lang="ko-KR" altLang="en-US" sz="1400" dirty="0"/>
              <a:t>타입의 참조</a:t>
            </a:r>
            <a:r>
              <a:rPr lang="en-US" altLang="ko-KR" sz="1400" dirty="0"/>
              <a:t>(</a:t>
            </a:r>
            <a:r>
              <a:rPr lang="ko-KR" altLang="en-US" sz="1400" dirty="0"/>
              <a:t>공간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find()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631505" y="2106353"/>
            <a:ext cx="563441" cy="395348"/>
          </a:xfrm>
          <a:prstGeom prst="wedgeRoundRectCallout">
            <a:avLst>
              <a:gd name="adj1" fmla="val 87201"/>
              <a:gd name="adj2" fmla="val 26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 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99698" y="1624629"/>
            <a:ext cx="840402" cy="679399"/>
          </a:xfrm>
          <a:prstGeom prst="wedgeRoundRectCallout">
            <a:avLst>
              <a:gd name="adj1" fmla="val 114652"/>
              <a:gd name="adj2" fmla="val 57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char </a:t>
            </a:r>
            <a:r>
              <a:rPr lang="ko-KR" altLang="en-US" sz="1000" dirty="0">
                <a:solidFill>
                  <a:schemeClr val="tx1"/>
                </a:solidFill>
              </a:rPr>
              <a:t>타입의 공간에 대한 참조 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79619" y="4076679"/>
            <a:ext cx="1296143" cy="463561"/>
          </a:xfrm>
          <a:prstGeom prst="wedgeRoundRectCallout">
            <a:avLst>
              <a:gd name="adj1" fmla="val 80902"/>
              <a:gd name="adj2" fmla="val 78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공간에 </a:t>
            </a:r>
            <a:r>
              <a:rPr lang="en-US" altLang="ko-KR" sz="1000" dirty="0">
                <a:solidFill>
                  <a:schemeClr val="tx1"/>
                </a:solidFill>
              </a:rPr>
              <a:t>‘b’ </a:t>
            </a:r>
            <a:r>
              <a:rPr lang="ko-KR" altLang="en-US" sz="1000" dirty="0">
                <a:solidFill>
                  <a:schemeClr val="tx1"/>
                </a:solidFill>
              </a:rPr>
              <a:t>문자 저장</a:t>
            </a:r>
          </a:p>
        </p:txBody>
      </p:sp>
    </p:spTree>
    <p:extLst>
      <p:ext uri="{BB962C8B-B14F-4D97-AF65-F5344CB8AC3E}">
        <p14:creationId xmlns:p14="http://schemas.microsoft.com/office/powerpoint/2010/main" val="19395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1504" y="1718409"/>
            <a:ext cx="410445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char&amp; </a:t>
            </a:r>
            <a:r>
              <a:rPr lang="en-US" altLang="ko-KR" sz="1200" dirty="0"/>
              <a:t>find(char s[],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index) {</a:t>
            </a:r>
          </a:p>
          <a:p>
            <a:pPr defTabSz="180000" fontAlgn="base" latinLnBrk="0"/>
            <a:r>
              <a:rPr lang="en-US" altLang="ko-KR" sz="1200" dirty="0"/>
              <a:t>	return </a:t>
            </a:r>
            <a:r>
              <a:rPr lang="en-US" altLang="ko-KR" sz="1200" b="1" dirty="0"/>
              <a:t>s[index]; </a:t>
            </a:r>
            <a:r>
              <a:rPr lang="en-US" altLang="ko-KR" sz="1200" dirty="0"/>
              <a:t>// </a:t>
            </a:r>
            <a:r>
              <a:rPr lang="ko-KR" altLang="en-US" sz="1200" dirty="0"/>
              <a:t>참조 리턴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 latinLnBrk="0"/>
            <a:r>
              <a:rPr lang="en-US" altLang="ko-KR" sz="1200" dirty="0"/>
              <a:t>	char name[] = "Mike";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find(name, 0) = 'S'; </a:t>
            </a:r>
            <a:r>
              <a:rPr lang="en-US" altLang="ko-KR" sz="1200" dirty="0"/>
              <a:t>// name[0]='S'</a:t>
            </a:r>
            <a:r>
              <a:rPr lang="ko-KR" altLang="en-US" sz="1200" dirty="0"/>
              <a:t>로 변경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char&amp; ref = find(name, 2);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ref = 't'; </a:t>
            </a:r>
            <a:r>
              <a:rPr lang="en-US" altLang="ko-KR" sz="1200" dirty="0"/>
              <a:t>// name = "Site"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5–8 </a:t>
            </a:r>
            <a:r>
              <a:rPr lang="ko-KR" altLang="en-US" dirty="0"/>
              <a:t>간단한 참조 리턴 사례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44192" y="5346617"/>
            <a:ext cx="394775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Mike</a:t>
            </a:r>
          </a:p>
          <a:p>
            <a:r>
              <a:rPr lang="en-US" altLang="ko-KR" sz="1200" dirty="0" err="1"/>
              <a:t>Sike</a:t>
            </a:r>
            <a:endParaRPr lang="en-US" altLang="ko-KR" sz="1200" dirty="0"/>
          </a:p>
          <a:p>
            <a:r>
              <a:rPr lang="en-US" altLang="ko-KR" sz="1200" dirty="0"/>
              <a:t>Site</a:t>
            </a:r>
            <a:endParaRPr lang="ko-KR" altLang="en-US" sz="1200" dirty="0"/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3867468" y="2762236"/>
            <a:ext cx="1724476" cy="353400"/>
          </a:xfrm>
          <a:prstGeom prst="wedgeRoundRectCallout">
            <a:avLst>
              <a:gd name="adj1" fmla="val -119548"/>
              <a:gd name="adj2" fmla="val -754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s[index] </a:t>
            </a:r>
            <a:r>
              <a:rPr lang="ko-KR" altLang="en-US" sz="1000" dirty="0">
                <a:solidFill>
                  <a:schemeClr val="tx1"/>
                </a:solidFill>
              </a:rPr>
              <a:t>공간의 참조 리턴</a:t>
            </a: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223794" y="3254136"/>
            <a:ext cx="1368150" cy="425800"/>
          </a:xfrm>
          <a:prstGeom prst="wedgeRoundRectCallout">
            <a:avLst>
              <a:gd name="adj1" fmla="val -148329"/>
              <a:gd name="adj2" fmla="val 787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위치에 문자 </a:t>
            </a:r>
            <a:r>
              <a:rPr lang="en-US" altLang="ko-KR" sz="1000" dirty="0">
                <a:solidFill>
                  <a:schemeClr val="tx1"/>
                </a:solidFill>
              </a:rPr>
              <a:t>‘m’ </a:t>
            </a:r>
            <a:r>
              <a:rPr lang="ko-KR" altLang="en-US" sz="10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4223794" y="4487541"/>
            <a:ext cx="1368150" cy="340644"/>
          </a:xfrm>
          <a:prstGeom prst="wedgeRoundRectCallout">
            <a:avLst>
              <a:gd name="adj1" fmla="val -78349"/>
              <a:gd name="adj2" fmla="val -60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name[2] </a:t>
            </a:r>
            <a:r>
              <a:rPr lang="ko-KR" altLang="en-US" sz="1000" dirty="0">
                <a:solidFill>
                  <a:schemeClr val="tx1"/>
                </a:solidFill>
              </a:rPr>
              <a:t>참조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14020"/>
            <a:ext cx="4608512" cy="288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6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AD702-F138-4E14-9600-B7B9C088D289}"/>
              </a:ext>
            </a:extLst>
          </p:cNvPr>
          <p:cNvSpPr txBox="1"/>
          <p:nvPr/>
        </p:nvSpPr>
        <p:spPr>
          <a:xfrm>
            <a:off x="2135560" y="1124744"/>
            <a:ext cx="583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함수에서 </a:t>
            </a:r>
            <a:r>
              <a:rPr lang="ko-KR" altLang="en-US" sz="2000" dirty="0" err="1"/>
              <a:t>참조리턴과</a:t>
            </a:r>
            <a:r>
              <a:rPr lang="ko-KR" altLang="en-US" sz="2000" dirty="0"/>
              <a:t> 포인터 리턴의 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C2815-932E-4553-98D2-FABF7EBB1656}"/>
              </a:ext>
            </a:extLst>
          </p:cNvPr>
          <p:cNvSpPr txBox="1"/>
          <p:nvPr/>
        </p:nvSpPr>
        <p:spPr>
          <a:xfrm>
            <a:off x="2639616" y="1772816"/>
            <a:ext cx="6840760" cy="1285288"/>
          </a:xfrm>
          <a:prstGeom prst="rect">
            <a:avLst/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char c = ‘a’ 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char&amp; r() { return c: }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참조 리턴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공간 리턴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r() = ‘c’ ; 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 = ‘c’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변경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FF667-DC65-4AE3-99DF-677A47E07D95}"/>
              </a:ext>
            </a:extLst>
          </p:cNvPr>
          <p:cNvSpPr txBox="1"/>
          <p:nvPr/>
        </p:nvSpPr>
        <p:spPr>
          <a:xfrm>
            <a:off x="2639616" y="3429000"/>
            <a:ext cx="6840760" cy="1700787"/>
          </a:xfrm>
          <a:prstGeom prst="rect">
            <a:avLst/>
          </a:prstGeom>
          <a:ln w="63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char* p()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&amp;c ; }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주소 리턴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char *s = p()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s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주소 저장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*s = ‘b’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s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가리키는 변수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 = ‘b’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변경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p() = ‘b’ ; 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컴파일 오류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41417-2E35-4F98-9CFB-096FACC6548C}"/>
              </a:ext>
            </a:extLst>
          </p:cNvPr>
          <p:cNvSpPr txBox="1"/>
          <p:nvPr/>
        </p:nvSpPr>
        <p:spPr>
          <a:xfrm>
            <a:off x="2639616" y="544522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치환 연산자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(=)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기준으로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L-value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R-value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나뉘는데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반드시 왼쪽에는 공간이 오른쪽에는 값이 와야 함</a:t>
            </a:r>
          </a:p>
        </p:txBody>
      </p:sp>
    </p:spTree>
    <p:extLst>
      <p:ext uri="{BB962C8B-B14F-4D97-AF65-F5344CB8AC3E}">
        <p14:creationId xmlns:p14="http://schemas.microsoft.com/office/powerpoint/2010/main" val="57356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272641" y="1124744"/>
            <a:ext cx="806489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함수에 대한 호출이 잘된 것은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sz="105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f(m, 2);         </a:t>
            </a:r>
            <a:r>
              <a:rPr lang="ko-KR" altLang="en-US" dirty="0"/>
              <a:t>② </a:t>
            </a:r>
            <a:r>
              <a:rPr lang="en-US" altLang="ko-KR" dirty="0"/>
              <a:t>f(&amp;m, n);         </a:t>
            </a:r>
            <a:r>
              <a:rPr lang="ko-KR" altLang="en-US" dirty="0"/>
              <a:t>③ </a:t>
            </a:r>
            <a:r>
              <a:rPr lang="en-US" altLang="ko-KR" dirty="0"/>
              <a:t>f(*m, 2);         </a:t>
            </a:r>
            <a:r>
              <a:rPr lang="ko-KR" altLang="en-US" dirty="0"/>
              <a:t>④ </a:t>
            </a:r>
            <a:r>
              <a:rPr lang="en-US" altLang="ko-KR" dirty="0"/>
              <a:t>f(2, m);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9" y="1628800"/>
            <a:ext cx="237626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 &amp;a, int b)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9FDAC-CB6F-4139-9230-3B2F263DD31A}"/>
              </a:ext>
            </a:extLst>
          </p:cNvPr>
          <p:cNvSpPr txBox="1"/>
          <p:nvPr/>
        </p:nvSpPr>
        <p:spPr>
          <a:xfrm>
            <a:off x="2272641" y="3451657"/>
            <a:ext cx="8064896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다음 함수들에 대해 문제에서 주어진 함수의 실행 결과 </a:t>
            </a:r>
            <a:r>
              <a:rPr lang="en-US" altLang="ko-KR" dirty="0"/>
              <a:t>n </a:t>
            </a:r>
            <a:r>
              <a:rPr lang="ko-KR" altLang="en-US" dirty="0"/>
              <a:t>값은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       int m = 3, n = 2;</a:t>
            </a:r>
          </a:p>
          <a:p>
            <a:endParaRPr lang="en-US" altLang="ko-KR" dirty="0"/>
          </a:p>
          <a:p>
            <a:r>
              <a:rPr lang="en-US" altLang="ko-KR" dirty="0"/>
              <a:t>        int n = 5;</a:t>
            </a:r>
          </a:p>
          <a:p>
            <a:endParaRPr lang="en-US" altLang="ko-KR" sz="1200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f(n);         </a:t>
            </a:r>
            <a:r>
              <a:rPr lang="ko-KR" altLang="en-US" dirty="0"/>
              <a:t>② </a:t>
            </a:r>
            <a:r>
              <a:rPr lang="en-US" altLang="ko-KR" dirty="0"/>
              <a:t>g(&amp;n);         </a:t>
            </a:r>
            <a:r>
              <a:rPr lang="ko-KR" altLang="en-US" dirty="0"/>
              <a:t>③ </a:t>
            </a:r>
            <a:r>
              <a:rPr lang="en-US" altLang="ko-KR" dirty="0"/>
              <a:t>h(n);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9DD71-845E-4D1C-B43D-CD91279C235B}"/>
              </a:ext>
            </a:extLst>
          </p:cNvPr>
          <p:cNvSpPr txBox="1"/>
          <p:nvPr/>
        </p:nvSpPr>
        <p:spPr>
          <a:xfrm>
            <a:off x="3064728" y="3955713"/>
            <a:ext cx="5983599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void f(int</a:t>
            </a:r>
            <a:r>
              <a:rPr lang="ko-KR" altLang="en-US" dirty="0"/>
              <a:t> </a:t>
            </a:r>
            <a:r>
              <a:rPr lang="en-US" altLang="ko-KR" dirty="0"/>
              <a:t>a)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-a;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void g(int *a) { *a = -*a; }</a:t>
            </a:r>
          </a:p>
          <a:p>
            <a:r>
              <a:rPr lang="en-US" altLang="ko-KR" dirty="0"/>
              <a:t>void h(int &amp;a) { a= -a; 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DCBD3-441A-48F8-ABB4-F3C198972897}"/>
              </a:ext>
            </a:extLst>
          </p:cNvPr>
          <p:cNvSpPr txBox="1"/>
          <p:nvPr/>
        </p:nvSpPr>
        <p:spPr>
          <a:xfrm>
            <a:off x="3143672" y="58036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039FD-D0C0-417D-94F9-2539C0DA3327}"/>
              </a:ext>
            </a:extLst>
          </p:cNvPr>
          <p:cNvSpPr txBox="1"/>
          <p:nvPr/>
        </p:nvSpPr>
        <p:spPr>
          <a:xfrm>
            <a:off x="472784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5EDDC-08C3-44D0-BF1C-94C2A153CF3E}"/>
              </a:ext>
            </a:extLst>
          </p:cNvPr>
          <p:cNvSpPr txBox="1"/>
          <p:nvPr/>
        </p:nvSpPr>
        <p:spPr>
          <a:xfrm>
            <a:off x="6168008" y="580366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A0B33D-398B-468D-A430-2B3DF8BEE4A4}"/>
              </a:ext>
            </a:extLst>
          </p:cNvPr>
          <p:cNvSpPr/>
          <p:nvPr/>
        </p:nvSpPr>
        <p:spPr>
          <a:xfrm>
            <a:off x="2754583" y="2517444"/>
            <a:ext cx="353104" cy="353104"/>
          </a:xfrm>
          <a:prstGeom prst="ellipse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8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인자 전달 방식 리뷰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11524" y="1124744"/>
            <a:ext cx="8568952" cy="50405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ko-KR" altLang="en-US" dirty="0"/>
              <a:t>인자 전달 방식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값에 의한 호출</a:t>
            </a:r>
            <a:r>
              <a:rPr lang="en-US" altLang="ko-KR" dirty="0"/>
              <a:t>, call by value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함수가 호출되면 매개 변수가 </a:t>
            </a:r>
            <a:r>
              <a:rPr lang="ko-KR" altLang="en-US" sz="1800" dirty="0" err="1"/>
              <a:t>스택에</a:t>
            </a:r>
            <a:r>
              <a:rPr lang="ko-KR" altLang="en-US" sz="1800" dirty="0"/>
              <a:t> 생성됨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코드에서 값을 넘겨줌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코드에서 넘어온 값이 </a:t>
            </a:r>
            <a:r>
              <a:rPr lang="ko-KR" altLang="en-US" sz="1800" dirty="0">
                <a:solidFill>
                  <a:srgbClr val="FF0000"/>
                </a:solidFill>
              </a:rPr>
              <a:t>매개 변수에 복사됨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ko-KR" altLang="en-US" dirty="0"/>
              <a:t>주소에 의한 호출</a:t>
            </a:r>
            <a:r>
              <a:rPr lang="en-US" altLang="ko-KR" dirty="0"/>
              <a:t>, call by address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함수의 매개 변수는 포인터 타입</a:t>
            </a:r>
            <a:endParaRPr lang="en-US" altLang="ko-KR" sz="1800" dirty="0"/>
          </a:p>
          <a:p>
            <a:pPr lvl="3"/>
            <a:r>
              <a:rPr lang="ko-KR" altLang="en-US" sz="1600" dirty="0"/>
              <a:t>함수가 호출되면 포인터 타입의 매개 변수가 스택에 생성됨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코드에서는 명시적으로 주소를 넘겨줌</a:t>
            </a:r>
            <a:endParaRPr lang="en-US" altLang="ko-KR" sz="1800" dirty="0"/>
          </a:p>
          <a:p>
            <a:pPr lvl="3"/>
            <a:r>
              <a:rPr lang="ko-KR" altLang="en-US" sz="1600" dirty="0"/>
              <a:t>기본 타입 변수나 객체의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주소 전달</a:t>
            </a:r>
            <a:endParaRPr lang="en-US" altLang="ko-KR" sz="1600" dirty="0"/>
          </a:p>
          <a:p>
            <a:pPr lvl="3"/>
            <a:r>
              <a:rPr lang="ko-KR" altLang="en-US" sz="1600" dirty="0"/>
              <a:t>배열의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배열의 이름</a:t>
            </a:r>
            <a:endParaRPr lang="en-US" altLang="ko-KR" sz="1600" dirty="0"/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dirty="0"/>
              <a:t>호출하는 코드에서 넘어온 주소 값이 매개 변수에 저장됨</a:t>
            </a:r>
          </a:p>
        </p:txBody>
      </p:sp>
    </p:spTree>
    <p:extLst>
      <p:ext uri="{BB962C8B-B14F-4D97-AF65-F5344CB8AC3E}">
        <p14:creationId xmlns:p14="http://schemas.microsoft.com/office/powerpoint/2010/main" val="131944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B39AD-6890-4A81-ACE2-81E7CAD9A9AA}"/>
              </a:ext>
            </a:extLst>
          </p:cNvPr>
          <p:cNvSpPr txBox="1"/>
          <p:nvPr/>
        </p:nvSpPr>
        <p:spPr>
          <a:xfrm>
            <a:off x="2053149" y="1162255"/>
            <a:ext cx="8503879" cy="318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다음 코드에 대해 아래 문제가 순서대로 실행될 때</a:t>
            </a:r>
            <a:r>
              <a:rPr lang="en-US" altLang="ko-KR" dirty="0"/>
              <a:t>, </a:t>
            </a:r>
            <a:r>
              <a:rPr lang="ko-KR" altLang="en-US" dirty="0"/>
              <a:t>배열 </a:t>
            </a:r>
            <a:r>
              <a:rPr lang="en-US" altLang="ko-KR" dirty="0" err="1"/>
              <a:t>ar</a:t>
            </a:r>
            <a:r>
              <a:rPr lang="ko-KR" altLang="en-US" dirty="0"/>
              <a:t>은 어떻게 변하는가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(1) f(0) = 100;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(2) f(0) = f(1) + f(2) + (f3) +f(4);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(3) int&amp; v = f(2); v++;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B0FD-3F0A-4327-A0A7-75B930961CF4}"/>
              </a:ext>
            </a:extLst>
          </p:cNvPr>
          <p:cNvSpPr txBox="1"/>
          <p:nvPr/>
        </p:nvSpPr>
        <p:spPr>
          <a:xfrm>
            <a:off x="3064728" y="1628800"/>
            <a:ext cx="468745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ar</a:t>
            </a:r>
            <a:r>
              <a:rPr lang="en-US" altLang="ko-KR" dirty="0"/>
              <a:t>[] = {0,1,3,5,7};</a:t>
            </a:r>
          </a:p>
          <a:p>
            <a:r>
              <a:rPr lang="en-US" altLang="ko-KR" dirty="0"/>
              <a:t>int&amp; f(int n) {</a:t>
            </a:r>
          </a:p>
          <a:p>
            <a:r>
              <a:rPr lang="en-US" altLang="ko-KR" dirty="0"/>
              <a:t>       return </a:t>
            </a:r>
            <a:r>
              <a:rPr lang="en-US" altLang="ko-KR" dirty="0" err="1"/>
              <a:t>ar</a:t>
            </a:r>
            <a:r>
              <a:rPr lang="en-US" altLang="ko-KR" dirty="0"/>
              <a:t>[n];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70177-19E7-4E0C-80D7-8B3CC0AADE86}"/>
              </a:ext>
            </a:extLst>
          </p:cNvPr>
          <p:cNvSpPr txBox="1"/>
          <p:nvPr/>
        </p:nvSpPr>
        <p:spPr>
          <a:xfrm>
            <a:off x="4727848" y="31110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{100,1,3,5,7}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8890C-85D8-41D6-872B-67E1780B4766}"/>
              </a:ext>
            </a:extLst>
          </p:cNvPr>
          <p:cNvSpPr txBox="1"/>
          <p:nvPr/>
        </p:nvSpPr>
        <p:spPr>
          <a:xfrm>
            <a:off x="6384032" y="350785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{16,1,3,5,7}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51BFC-D64D-480C-AA04-AEAADA957100}"/>
              </a:ext>
            </a:extLst>
          </p:cNvPr>
          <p:cNvSpPr txBox="1"/>
          <p:nvPr/>
        </p:nvSpPr>
        <p:spPr>
          <a:xfrm>
            <a:off x="5303912" y="397440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altLang="ko-KR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= {16,1,4,5,7}</a:t>
            </a:r>
            <a:endParaRPr lang="ko-KR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8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 얕은 복사와 깊은 복사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27548" y="1340768"/>
            <a:ext cx="8136904" cy="50405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dirty="0"/>
              <a:t>얕은 복사</a:t>
            </a:r>
            <a:r>
              <a:rPr lang="en-US" altLang="ko-KR" dirty="0"/>
              <a:t>(shallow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 </a:t>
            </a:r>
            <a:r>
              <a:rPr lang="en-US" altLang="ko-KR" dirty="0"/>
              <a:t>1:1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사본은 원본 객체가 할당 받은 메모리를 공유하는 문제 발생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깊은 복사</a:t>
            </a:r>
            <a:r>
              <a:rPr lang="en-US" altLang="ko-KR" dirty="0"/>
              <a:t>(deep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</a:t>
            </a:r>
            <a:r>
              <a:rPr lang="en-US" altLang="ko-KR" dirty="0"/>
              <a:t> 1:1</a:t>
            </a:r>
            <a:r>
              <a:rPr lang="ko-KR" altLang="en-US" dirty="0"/>
              <a:t>대로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사본은 원본이 가진 메모리 크기 만큼 별도로 동적 할당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원본의 동적 메모리에 있는 내용을 사본에 복사</a:t>
            </a:r>
            <a:endParaRPr lang="en-US" altLang="ko-KR" dirty="0"/>
          </a:p>
          <a:p>
            <a:pPr lvl="1">
              <a:spcBef>
                <a:spcPts val="600"/>
              </a:spcBef>
            </a:pPr>
            <a:r>
              <a:rPr lang="ko-KR" altLang="en-US" dirty="0"/>
              <a:t>완전한 형태의 복사</a:t>
            </a:r>
            <a:endParaRPr lang="en-US" altLang="ko-KR" dirty="0"/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사본과 원본은 메모리를 공유하는 문제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5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6282"/>
            <a:ext cx="7992888" cy="635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260648"/>
            <a:ext cx="3096344" cy="576263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effectLst/>
              </a:rPr>
              <a:t>C++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에서 객체의 복사</a:t>
            </a:r>
          </a:p>
        </p:txBody>
      </p:sp>
    </p:spTree>
    <p:extLst>
      <p:ext uri="{BB962C8B-B14F-4D97-AF65-F5344CB8AC3E}">
        <p14:creationId xmlns:p14="http://schemas.microsoft.com/office/powerpoint/2010/main" val="1405439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en-US" altLang="ko-KR" dirty="0"/>
              <a:t>(copy constructor)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객체의 복사 생성시 호출되는 특별한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특징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한 클래스에 </a:t>
            </a:r>
            <a:r>
              <a:rPr lang="ko-KR" altLang="en-US" dirty="0">
                <a:solidFill>
                  <a:srgbClr val="FF0000"/>
                </a:solidFill>
              </a:rPr>
              <a:t>오직 한 개</a:t>
            </a:r>
            <a:r>
              <a:rPr lang="ko-KR" altLang="en-US" dirty="0"/>
              <a:t>만 선언 가능</a:t>
            </a:r>
          </a:p>
          <a:p>
            <a:pPr lvl="1">
              <a:spcAft>
                <a:spcPts val="300"/>
              </a:spcAft>
            </a:pPr>
            <a:r>
              <a:rPr lang="ko-KR" altLang="en-US" dirty="0"/>
              <a:t>복사 </a:t>
            </a:r>
            <a:r>
              <a:rPr lang="ko-KR" altLang="en-US" dirty="0" err="1"/>
              <a:t>생성자는</a:t>
            </a:r>
            <a:r>
              <a:rPr lang="ko-KR" altLang="en-US" dirty="0"/>
              <a:t> 보통 </a:t>
            </a:r>
            <a:r>
              <a:rPr lang="ko-KR" altLang="en-US" dirty="0" err="1"/>
              <a:t>생성자와</a:t>
            </a:r>
            <a:r>
              <a:rPr lang="ko-KR" altLang="en-US" dirty="0"/>
              <a:t> 클래스 내에 중복 선언 가능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dirty="0"/>
              <a:t>모양</a:t>
            </a:r>
            <a:endParaRPr lang="en-US" altLang="ko-KR" dirty="0"/>
          </a:p>
          <a:p>
            <a:pPr lvl="2">
              <a:lnSpc>
                <a:spcPts val="2300"/>
              </a:lnSpc>
              <a:spcBef>
                <a:spcPts val="0"/>
              </a:spcBef>
            </a:pPr>
            <a:r>
              <a:rPr lang="ko-KR" altLang="en-US" dirty="0"/>
              <a:t>클래스에 대한 </a:t>
            </a:r>
            <a:r>
              <a:rPr lang="ko-KR" altLang="en-US" dirty="0">
                <a:solidFill>
                  <a:srgbClr val="FF0000"/>
                </a:solidFill>
              </a:rPr>
              <a:t>참조 매개 변수</a:t>
            </a:r>
            <a:r>
              <a:rPr lang="ko-KR" altLang="en-US" dirty="0"/>
              <a:t>를 가지는 독특한 </a:t>
            </a:r>
            <a:r>
              <a:rPr lang="ko-KR" altLang="en-US" dirty="0" err="1">
                <a:solidFill>
                  <a:srgbClr val="FF0000"/>
                </a:solidFill>
              </a:rPr>
              <a:t>생성자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67808" y="4061971"/>
            <a:ext cx="460851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............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const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Circle&amp; c); </a:t>
            </a:r>
            <a:r>
              <a:rPr lang="en-US" altLang="ko-KR" sz="1400" dirty="0"/>
              <a:t>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선언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Circle&amp; c) </a:t>
            </a:r>
            <a:r>
              <a:rPr lang="en-US" altLang="ko-KR" sz="1400" dirty="0"/>
              <a:t>{ 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구현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696203" y="4761891"/>
            <a:ext cx="57606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5787200" y="4931415"/>
            <a:ext cx="1388920" cy="384083"/>
          </a:xfrm>
          <a:prstGeom prst="wedgeRoundRectCallout">
            <a:avLst>
              <a:gd name="adj1" fmla="val -23070"/>
              <a:gd name="adj2" fmla="val -944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자기 클래스에 대한 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</a:t>
            </a:r>
          </a:p>
        </p:txBody>
      </p:sp>
    </p:spTree>
    <p:extLst>
      <p:ext uri="{BB962C8B-B14F-4D97-AF65-F5344CB8AC3E}">
        <p14:creationId xmlns:p14="http://schemas.microsoft.com/office/powerpoint/2010/main" val="129943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생성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124744"/>
            <a:ext cx="707960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2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5–9 Circle</a:t>
            </a:r>
            <a:r>
              <a:rPr lang="ko-KR" altLang="en-US" dirty="0"/>
              <a:t>의 복사 </a:t>
            </a:r>
            <a:r>
              <a:rPr lang="ko-KR" altLang="en-US" dirty="0" err="1"/>
              <a:t>생성자와</a:t>
            </a:r>
            <a:r>
              <a:rPr lang="ko-KR" altLang="en-US" dirty="0"/>
              <a:t> 객체 복사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7688" y="1124744"/>
            <a:ext cx="48245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c);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 {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구현</a:t>
            </a:r>
          </a:p>
          <a:p>
            <a:pPr defTabSz="180000"/>
            <a:r>
              <a:rPr lang="ko-KR" altLang="en-US" sz="1200" b="1" dirty="0"/>
              <a:t>	</a:t>
            </a:r>
            <a:r>
              <a:rPr lang="en-US" altLang="ko-KR" sz="1200" b="1" dirty="0"/>
              <a:t>this-&gt;radius = </a:t>
            </a:r>
            <a:r>
              <a:rPr lang="en-US" altLang="ko-KR" sz="1200" b="1" dirty="0" err="1"/>
              <a:t>c.radius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(30); //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객체의  보통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//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객체의 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원본의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src.getArea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사본의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dest.getArea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56240" y="5187394"/>
            <a:ext cx="2232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복사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/>
              <a:t>원본의 면적 </a:t>
            </a:r>
            <a:r>
              <a:rPr lang="en-US" altLang="ko-KR" sz="1200" dirty="0"/>
              <a:t>= 2826</a:t>
            </a:r>
          </a:p>
          <a:p>
            <a:r>
              <a:rPr lang="ko-KR" altLang="en-US" sz="1200" dirty="0"/>
              <a:t>사본의 면적 </a:t>
            </a:r>
            <a:r>
              <a:rPr lang="en-US" altLang="ko-KR" sz="1200" dirty="0"/>
              <a:t>= 2826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31504" y="4725144"/>
            <a:ext cx="1553544" cy="330987"/>
          </a:xfrm>
          <a:prstGeom prst="wedgeRoundRectCallout">
            <a:avLst>
              <a:gd name="adj1" fmla="val 71535"/>
              <a:gd name="adj2" fmla="val 1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dest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생성될 때 </a:t>
            </a:r>
            <a:r>
              <a:rPr lang="en-US" altLang="ko-KR" sz="1000" dirty="0">
                <a:solidFill>
                  <a:schemeClr val="tx1"/>
                </a:solidFill>
              </a:rPr>
              <a:t>Circle(</a:t>
            </a:r>
            <a:r>
              <a:rPr lang="en-US" altLang="ko-KR" sz="1000" dirty="0" err="1">
                <a:solidFill>
                  <a:schemeClr val="tx1"/>
                </a:solidFill>
              </a:rPr>
              <a:t>const</a:t>
            </a:r>
            <a:r>
              <a:rPr lang="en-US" altLang="ko-KR" sz="1000" dirty="0">
                <a:solidFill>
                  <a:schemeClr val="tx1"/>
                </a:solidFill>
              </a:rPr>
              <a:t> Circle&amp; c)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335360" y="2276872"/>
            <a:ext cx="2448272" cy="1880372"/>
          </a:xfrm>
        </p:spPr>
        <p:txBody>
          <a:bodyPr anchor="ctr">
            <a:noAutofit/>
          </a:bodyPr>
          <a:lstStyle/>
          <a:p>
            <a:r>
              <a:rPr lang="en-US" altLang="ko-KR" sz="6000" dirty="0">
                <a:solidFill>
                  <a:schemeClr val="tx1"/>
                </a:solidFill>
              </a:rPr>
              <a:t>5-2</a:t>
            </a:r>
            <a:r>
              <a:rPr lang="ko-KR" altLang="en-US" sz="60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5231904" y="2564904"/>
            <a:ext cx="4536504" cy="338412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b="0" dirty="0"/>
              <a:t>과제풀이</a:t>
            </a:r>
            <a:endParaRPr lang="en-US" altLang="ko-KR" b="0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b="0" dirty="0"/>
              <a:t>연습문제</a:t>
            </a:r>
            <a:endParaRPr lang="en-US" altLang="ko-KR" b="0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b="0" dirty="0"/>
              <a:t>실습문제</a:t>
            </a:r>
            <a:endParaRPr lang="en-US" altLang="ko-KR" b="0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altLang="ko-KR" b="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39598C-7DF1-404F-A299-E96B907C44BC}"/>
              </a:ext>
            </a:extLst>
          </p:cNvPr>
          <p:cNvSpPr txBox="1"/>
          <p:nvPr/>
        </p:nvSpPr>
        <p:spPr>
          <a:xfrm>
            <a:off x="4655840" y="148478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함수와 참조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복사 생성자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0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55440" y="1592796"/>
            <a:ext cx="3888432" cy="36724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&lt;iostream&gt;</a:t>
            </a:r>
            <a:endParaRPr lang="en-US" altLang="ko-KR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&lt;string&gt;</a:t>
            </a:r>
            <a:endParaRPr lang="en-US" altLang="ko-KR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std;</a:t>
            </a:r>
          </a:p>
          <a:p>
            <a:pPr marL="0" indent="0">
              <a:spcBef>
                <a:spcPts val="0"/>
              </a:spcBef>
              <a:buNone/>
            </a:pPr>
            <a:endParaRPr lang="ko-KR" altLang="en-US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CoffeeVendingMachine.h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Container.h</a:t>
            </a:r>
            <a:r>
              <a:rPr lang="en-US" altLang="ko-KR" sz="1600" b="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endParaRPr lang="ko-KR" altLang="en-US" sz="1600" b="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cvm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cvm.run</a:t>
            </a: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11247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9552384" y="547658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01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672064" y="1484784"/>
            <a:ext cx="5184576" cy="46805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"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Container.h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ko-KR" altLang="en-US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Container::fill(int n) { // n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채우기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 = n;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 Container::consume(int n) { // n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소모하기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(size &lt; n)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 false;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 {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 -= n;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 true;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 Container::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크기 리턴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 size;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6816080" y="98072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Container.cpp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9696400" y="619292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38E92-24A1-4DE3-0F00-D027582675DA}"/>
              </a:ext>
            </a:extLst>
          </p:cNvPr>
          <p:cNvSpPr txBox="1"/>
          <p:nvPr/>
        </p:nvSpPr>
        <p:spPr>
          <a:xfrm>
            <a:off x="695400" y="1484784"/>
            <a:ext cx="5688632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#ifndef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CONTAINER_H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#define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CONTAINER_H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통 하나를 나타내는 클래스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저장 량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최대 저장 </a:t>
            </a:r>
            <a:r>
              <a:rPr lang="ko-KR" altLang="en-US" sz="16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가능량은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Container() { size = 10; }</a:t>
            </a: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fill(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채우기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consume(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소모하기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크기 리턴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#endif</a:t>
            </a:r>
          </a:p>
          <a:p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437FA-FF29-4C43-A2EF-E88317E5A2B9}"/>
              </a:ext>
            </a:extLst>
          </p:cNvPr>
          <p:cNvSpPr txBox="1"/>
          <p:nvPr/>
        </p:nvSpPr>
        <p:spPr>
          <a:xfrm>
            <a:off x="839416" y="105273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Container.h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53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340768"/>
            <a:ext cx="10441160" cy="52205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#ifndef COFFEEVENDINGMACHINE_H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#define COFFEEVENDINGMACHINE_H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"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Container.h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자판기를 표현하는 클래스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Container tong[3]; // tong[0]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커피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tong[1]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물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tong[2]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설탕통을 나타냄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fill(); // 3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개의 통을 모두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채움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selectEspresso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에스프레소를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selectAmericano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아메리카노를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selectSugarCoffee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설탕커피를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show();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커피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설탕의 잔량 출력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checkInputError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처리를 위해 추가한 멤버 함수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public: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void run();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자판기 작동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#endif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92574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Coffeevendingmachine.h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9552384" y="547658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/>
          <p:cNvGrpSpPr/>
          <p:nvPr/>
        </p:nvGrpSpPr>
        <p:grpSpPr>
          <a:xfrm>
            <a:off x="5951983" y="459585"/>
            <a:ext cx="970142" cy="695149"/>
            <a:chOff x="2709055" y="2194369"/>
            <a:chExt cx="1226339" cy="695149"/>
          </a:xfrm>
          <a:solidFill>
            <a:schemeClr val="bg2">
              <a:lumMod val="90000"/>
            </a:schemeClr>
          </a:solidFill>
        </p:grpSpPr>
        <p:sp>
          <p:nvSpPr>
            <p:cNvPr id="139" name="직사각형 13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392143" y="4595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6" name="직사각형 13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8798265" y="1636644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739214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0" name="직사각형 129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5951983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7" name="직사각형 126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77785" y="168372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430114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4" name="직사각형 123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975838" y="381397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1" name="직사각형 120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835045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8" name="직사각형 11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43011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5" name="직사각형 11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89954" y="5038108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2" name="직사각형 11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511824" y="5033985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09" name="직사각형 10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47528" y="113149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489221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825632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0277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826294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6037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240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779727" y="2698761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61802" y="17627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298213" y="180220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2858" y="20536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6298875" y="209375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6433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972640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09051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73696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309713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0673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260200" y="270024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89267" y="1757055"/>
            <a:ext cx="4802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7725678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0323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7726340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9367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7400105" y="53291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736516" y="572354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rgbClr val="FF0000"/>
                </a:solidFill>
              </a:rPr>
              <a:t> 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161" y="8238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7737178" y="86391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 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8287" y="112966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8717611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49551" y="175705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9185962" y="179649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50607" y="20479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9186624" y="208804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04312" y="2349255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5710183" y="105485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176119" y="99544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598932" y="14976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7752184" y="603102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곱셈 기호 52"/>
          <p:cNvSpPr/>
          <p:nvPr/>
        </p:nvSpPr>
        <p:spPr>
          <a:xfrm>
            <a:off x="7771164" y="872693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76718" y="3344047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*a;</a:t>
            </a:r>
          </a:p>
          <a:p>
            <a:pPr defTabSz="180000"/>
            <a:r>
              <a:rPr lang="en-US" altLang="ko-KR" sz="1200" dirty="0"/>
              <a:t>	*a = *b;</a:t>
            </a:r>
          </a:p>
          <a:p>
            <a:pPr defTabSz="180000"/>
            <a:r>
              <a:rPr lang="en-US" altLang="ko-KR" sz="1200" dirty="0"/>
              <a:t>	*b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&amp;m, &amp;n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4513907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4850318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4963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4850980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0723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0709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5804413" y="6063734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86488" y="512773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322899" y="516717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987544" y="54186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6323561" y="545873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81119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997326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6333737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98382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6334399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75359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7332208" y="606522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13953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7750364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15009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7751026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84053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7424791" y="3897892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84" name="직사각형 83"/>
          <p:cNvSpPr/>
          <p:nvPr/>
        </p:nvSpPr>
        <p:spPr>
          <a:xfrm>
            <a:off x="7761202" y="3937327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25847" y="41887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7761864" y="422888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02973" y="449464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8742297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874237" y="512202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9210648" y="516146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75293" y="54129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9211310" y="545302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28998" y="5714228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5734869" y="3470458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7200805" y="346451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8623618" y="3514740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자유형 97"/>
          <p:cNvSpPr/>
          <p:nvPr/>
        </p:nvSpPr>
        <p:spPr>
          <a:xfrm>
            <a:off x="6592111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 98"/>
          <p:cNvSpPr/>
          <p:nvPr/>
        </p:nvSpPr>
        <p:spPr>
          <a:xfrm>
            <a:off x="5870156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곱셈 기호 99"/>
          <p:cNvSpPr/>
          <p:nvPr/>
        </p:nvSpPr>
        <p:spPr>
          <a:xfrm>
            <a:off x="7768257" y="516387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곱셈 기호 100"/>
          <p:cNvSpPr/>
          <p:nvPr/>
        </p:nvSpPr>
        <p:spPr>
          <a:xfrm>
            <a:off x="7787237" y="5433468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 101"/>
          <p:cNvSpPr/>
          <p:nvPr/>
        </p:nvSpPr>
        <p:spPr>
          <a:xfrm>
            <a:off x="8011512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2"/>
          <p:cNvSpPr/>
          <p:nvPr/>
        </p:nvSpPr>
        <p:spPr>
          <a:xfrm>
            <a:off x="7289557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4936315" y="479407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값 복사</a:t>
            </a:r>
          </a:p>
        </p:txBody>
      </p:sp>
      <p:sp>
        <p:nvSpPr>
          <p:cNvPr id="105" name="모서리가 둥근 사각형 설명선 104"/>
          <p:cNvSpPr/>
          <p:nvPr/>
        </p:nvSpPr>
        <p:spPr>
          <a:xfrm>
            <a:off x="4979342" y="3829485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주소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106" name="모서리가 둥근 사각형 설명선 105"/>
          <p:cNvSpPr/>
          <p:nvPr/>
        </p:nvSpPr>
        <p:spPr>
          <a:xfrm>
            <a:off x="9355591" y="4509120"/>
            <a:ext cx="730842" cy="376796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변경</a:t>
            </a:r>
          </a:p>
        </p:txBody>
      </p:sp>
      <p:sp>
        <p:nvSpPr>
          <p:cNvPr id="107" name="모서리가 둥근 사각형 설명선 106"/>
          <p:cNvSpPr/>
          <p:nvPr/>
        </p:nvSpPr>
        <p:spPr>
          <a:xfrm>
            <a:off x="9211310" y="1154734"/>
            <a:ext cx="845130" cy="387099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변화 없음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021008" y="2896664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2 9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3998319" y="6114037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87358" y="303516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값에 의한 호출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247095" y="639103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주소에 의한 호출</a:t>
            </a:r>
          </a:p>
        </p:txBody>
      </p:sp>
    </p:spTree>
    <p:extLst>
      <p:ext uri="{BB962C8B-B14F-4D97-AF65-F5344CB8AC3E}">
        <p14:creationId xmlns:p14="http://schemas.microsoft.com/office/powerpoint/2010/main" val="1399941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268760"/>
            <a:ext cx="10081120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&lt;iostream&gt;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&lt;string&gt;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 namespace std;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"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CoffeeVendingMachine.h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::fill() { // 3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개의 통을 모두 채움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 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3;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tong[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].fill(10);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show();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selectEspresso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에스프레소를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(tong[0].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0 &amp;&amp; tong[1].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0)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tong[0].consume(1);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tong[1].consume(1);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에스프레소 드세요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재료가 부족합니다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8367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Coffeevendingmachine.cpp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0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83432" y="1211557"/>
            <a:ext cx="10729192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selectAmericano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아메리카노를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(tong[0].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0 &amp;&amp; tong[1].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1)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tong[0].consume(1);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tong[1].consume(2);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아메리카노 드세요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재료가 부족합니다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selectSugarCoffee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설탕커피를 선택한 경우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소모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(tong[0].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0 &amp;&amp; tong[1].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1 &amp;&amp; tong[2].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 0)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tong[0].consume(1);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tong[1].consume(2);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tong[2].consume(1);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 감소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설탕커피 드세요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재료가 부족합니다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8367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Coffeevendingmachine.cpp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9912424" y="60212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11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9416" y="1268760"/>
            <a:ext cx="10729192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::show()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tong[0].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",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tong[1].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",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tong[2].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getSize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::run()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"*****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커피자판기를 작동합니다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*****"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 (true)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메뉴를 눌러주세요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(1: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에스프레소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2: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아메리카노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3: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설탕커피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4: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잔량보기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5: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채우기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)&gt;&gt;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int menu;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&gt;&gt; menu;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 (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checkInputError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메뉴에 숫자 대신 문자를 입력한 경우를 발견하고 처리 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switch (menu)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case 1: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selectEspresso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break;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case 2: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selectAmericano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break;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case 3: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selectSugarCoffee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break;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8367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Coffeevendingmachine.cpp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2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9416" y="1268760"/>
            <a:ext cx="10729192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case 4: show(); break;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case 5: fill(); break;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default: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 누르셨습니다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CoffeeVendingMachine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checkInputError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 (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cin.fail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정수대신 문자열이 입력되어 오류가 발생하는 경우 대처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endParaRPr lang="ko-KR" altLang="en-US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cin.clear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cin.ignore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(100, '\n');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 오류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 true;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있음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 false;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없음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199456" y="8367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Coffeevendingmachine.cpp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54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8053231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&lt;iostream&gt;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&lt;string&gt;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 namespace std;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Circle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radius;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원의 반지름 값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 name;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원의 이름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public: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setCircle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(string name, int radius);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이름과 반지름 설정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string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Circle::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setCircle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(string name, int radius)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this-&gt;name = name;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this-&gt;radius = radius;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 Circle::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 3.14*radius*radius;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Circle.cpp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02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9133351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 Circle::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 name;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Circle *p; // Circle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배열에 대한 포인터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 size;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배열의 크기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public: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(int size); // size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크기의 배열을 동적 생성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사용자로부터 입력 완료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사용자로부터 원의 이름을 </a:t>
            </a:r>
            <a:r>
              <a:rPr lang="ko-KR" altLang="en-US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입력받아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면적 출력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사용자로부터 면적을 </a:t>
            </a:r>
            <a:r>
              <a:rPr lang="ko-KR" altLang="en-US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입력받아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면적보다 큰 원의 이름 출력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(int size)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 = new Circle [size];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this-&gt;size = size;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radius;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string name;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Circle.cpp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53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8629295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&lt;size;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i+1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이름과 반지름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&gt;&gt; name &gt;&gt; radius;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setCircle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(name, radius);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::~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delete [] p;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검색하고자 하는 원의 이름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string name;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&gt;&gt; name;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&lt;size;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if(name == 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name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면적은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Circle.cpp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83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9277367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name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 찾을 수 없습니다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최소 면적을 정수로 입력하세요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area;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&gt;&gt; area;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area &lt;&lt; 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보다 큰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원을 검색합니다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count = 0;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&lt;size;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if(area &lt; 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면적은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p[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&lt;&lt; ',';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count ++;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if(count == 0)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"area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보다 큰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원은 없습니다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Circle.cpp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991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7549175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 main()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원의 개수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size;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cin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&gt;&gt; size;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if(size &lt;= 0)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양수를 입력하세요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 0;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new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(size);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searchByName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searchByArea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delete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pManager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Circle.cpp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37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8485279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&lt;iostream&gt;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 &lt;string&gt;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 namespace std;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 Histogram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string text;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[26]; // 26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개의 알파벳에 대해 각 글자당 개수 저장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public: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Histogram();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Histogram(string text);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생성자에 히스토그램으로 분석할 문자열 전달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putc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 c);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히스토그램에 문자 삽입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put(string text);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히스토그램에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삽입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print();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히스토그램의 화면 출력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~Histogram() {}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Histogram::Histogram()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this-&gt;text = "";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3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값에 의한 호출</a:t>
            </a:r>
            <a:r>
              <a:rPr lang="en-US" altLang="ko-KR" dirty="0"/>
              <a:t>’</a:t>
            </a:r>
            <a:r>
              <a:rPr lang="ko-KR" altLang="en-US" dirty="0"/>
              <a:t>로 객체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 lvl="1">
              <a:spcBef>
                <a:spcPts val="1200"/>
              </a:spcBef>
            </a:pPr>
            <a:r>
              <a:rPr lang="ko-KR" altLang="en-US" dirty="0"/>
              <a:t>함수를 호출하는 쪽에서 </a:t>
            </a:r>
            <a:r>
              <a:rPr lang="ko-KR" altLang="en-US" dirty="0">
                <a:solidFill>
                  <a:srgbClr val="FF0000"/>
                </a:solidFill>
              </a:rPr>
              <a:t>객체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객체 이름만 사용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함수의 매개 변수 객체 생성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공간이 스택에 할당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호출하는 쪽의 객체가 매개 변수 객체에 그대로 복사됨</a:t>
            </a:r>
            <a:endParaRPr lang="en-US" altLang="ko-KR" sz="1800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 변수 객체의 생성자는 호출되지 않음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함수 종료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매개</a:t>
            </a:r>
            <a:r>
              <a:rPr lang="en-US" altLang="ko-KR" sz="1800" dirty="0"/>
              <a:t> </a:t>
            </a:r>
            <a:r>
              <a:rPr lang="ko-KR" altLang="en-US" sz="1800" dirty="0"/>
              <a:t>변수 객체의 </a:t>
            </a:r>
            <a:r>
              <a:rPr lang="ko-KR" altLang="en-US" sz="1800" dirty="0" err="1"/>
              <a:t>소멸자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1">
              <a:spcBef>
                <a:spcPts val="1800"/>
              </a:spcBef>
            </a:pPr>
            <a:r>
              <a:rPr lang="ko-KR" altLang="en-US" dirty="0"/>
              <a:t>값에 의한 호출 시 매개 변수 객체의 생성자가 실행되지 않는 이유</a:t>
            </a:r>
            <a:r>
              <a:rPr lang="en-US" altLang="ko-KR" dirty="0"/>
              <a:t>?</a:t>
            </a:r>
          </a:p>
          <a:p>
            <a:pPr lvl="2">
              <a:lnSpc>
                <a:spcPct val="100000"/>
              </a:lnSpc>
            </a:pPr>
            <a:r>
              <a:rPr lang="ko-KR" altLang="en-US" sz="1800" dirty="0"/>
              <a:t>호출되는 순간의 </a:t>
            </a:r>
            <a:r>
              <a:rPr lang="ko-KR" altLang="en-US" sz="1800" dirty="0" err="1"/>
              <a:t>실인자</a:t>
            </a:r>
            <a:r>
              <a:rPr lang="ko-KR" altLang="en-US" sz="1800" dirty="0"/>
              <a:t> 객체 상태를 매개 변수 객체에 그대로 전달하기 위함</a:t>
            </a:r>
            <a:endParaRPr lang="en-US" altLang="ko-KR" sz="18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040216" y="3423501"/>
            <a:ext cx="1872208" cy="504056"/>
          </a:xfrm>
          <a:prstGeom prst="wedgeRoundRectCallout">
            <a:avLst>
              <a:gd name="adj1" fmla="val -63934"/>
              <a:gd name="adj2" fmla="val -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객체의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소멸자의 비대칭 실행 구조</a:t>
            </a:r>
          </a:p>
        </p:txBody>
      </p:sp>
      <p:sp>
        <p:nvSpPr>
          <p:cNvPr id="6" name="자유형 5"/>
          <p:cNvSpPr/>
          <p:nvPr/>
        </p:nvSpPr>
        <p:spPr>
          <a:xfrm>
            <a:off x="6373907" y="3316942"/>
            <a:ext cx="1431563" cy="717177"/>
          </a:xfrm>
          <a:custGeom>
            <a:avLst/>
            <a:gdLst>
              <a:gd name="connsiteX0" fmla="*/ 0 w 1431563"/>
              <a:gd name="connsiteY0" fmla="*/ 717177 h 717177"/>
              <a:gd name="connsiteX1" fmla="*/ 1371600 w 1431563"/>
              <a:gd name="connsiteY1" fmla="*/ 376518 h 717177"/>
              <a:gd name="connsiteX2" fmla="*/ 1057835 w 1431563"/>
              <a:gd name="connsiteY2" fmla="*/ 0 h 71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563" h="717177">
                <a:moveTo>
                  <a:pt x="0" y="717177"/>
                </a:moveTo>
                <a:cubicBezTo>
                  <a:pt x="597647" y="606612"/>
                  <a:pt x="1195294" y="496047"/>
                  <a:pt x="1371600" y="376518"/>
                </a:cubicBezTo>
                <a:cubicBezTo>
                  <a:pt x="1547906" y="256989"/>
                  <a:pt x="1302870" y="128494"/>
                  <a:pt x="1057835" y="0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86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7981223" cy="540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Histogram::Histogram(string text)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this-&gt;text = text;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Histogram::put(string text)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text.append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기존의 텍스트에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덧붙임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//this-&gt;text += text; //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동일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Histogram::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putc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(char c)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char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 = {c, '\0'};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this-&gt;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text.append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기존의 텍스트에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덧붙임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ko-KR" altLang="en-US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text += c; //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동일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 Histogram::print()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&lt;26;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0; //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배열을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초기화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ko-KR" altLang="en-US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text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29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59496" y="1340768"/>
            <a:ext cx="8784976" cy="50312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text.length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if(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isalpha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])) {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알파벳에 대해서만 처리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 c =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tolower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(text[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[c - 'a']++;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 n =0;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&lt;26;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n +=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// 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 알파벳 수 더하기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"</a:t>
            </a:r>
            <a:r>
              <a:rPr lang="ko-KR" altLang="en-US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알파벳 수 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&lt;&lt; n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for(int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&lt;26;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char('a'+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&lt;&lt; " ("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&lt;&lt; ")" &lt;&lt; '\t' &lt;&lt; ": ";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for(int j=0; j&lt;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j++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'*';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&lt;&lt;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11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과제풀이 </a:t>
            </a:r>
            <a:r>
              <a:rPr lang="en-US" altLang="ko-KR" dirty="0"/>
              <a:t>4-13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71161" y="1206044"/>
            <a:ext cx="9205359" cy="27270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endParaRPr lang="en-US" altLang="ko-KR" sz="1500" b="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 main() {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Histogram 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elvisHisto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("Wise men say, only fools rush in But I can't help, \n");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elvisHisto.put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("falling in love with you");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elvisHisto.putc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('-');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elvisHisto.put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("Elvis Presley");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b="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elvisHisto.print</a:t>
            </a: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altLang="ko-KR" sz="1500" b="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394E-90A7-4272-B6B7-4D7E608DC8AC}"/>
              </a:ext>
            </a:extLst>
          </p:cNvPr>
          <p:cNvSpPr txBox="1"/>
          <p:nvPr/>
        </p:nvSpPr>
        <p:spPr>
          <a:xfrm>
            <a:off x="1703512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Histogram.cpp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44AAE-7B9F-6CCA-22E0-559CC82062A3}"/>
              </a:ext>
            </a:extLst>
          </p:cNvPr>
          <p:cNvSpPr txBox="1"/>
          <p:nvPr/>
        </p:nvSpPr>
        <p:spPr>
          <a:xfrm>
            <a:off x="10848528" y="580526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뒷장계속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72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복사 생성자가 선언되어 있지 않는 클래스</a:t>
            </a:r>
            <a:endParaRPr lang="en-US" altLang="ko-KR" dirty="0"/>
          </a:p>
          <a:p>
            <a:pPr lvl="1"/>
            <a:r>
              <a:rPr lang="ko-KR" altLang="en-US" dirty="0"/>
              <a:t>컴파일러는 자동으로 디폴트 복사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24200" y="2258982"/>
            <a:ext cx="18630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 fontAlgn="base" latinLnBrk="0"/>
            <a:r>
              <a:rPr lang="en-US" altLang="ko-KR" sz="1400" dirty="0"/>
              <a:t>pubic:</a:t>
            </a:r>
          </a:p>
          <a:p>
            <a:pPr defTabSz="180000" fontAlgn="base" latinLnBrk="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827240" y="2620492"/>
            <a:ext cx="1008112" cy="330987"/>
          </a:xfrm>
          <a:prstGeom prst="wedgeRoundRectCallout">
            <a:avLst>
              <a:gd name="adj1" fmla="val -139795"/>
              <a:gd name="adj2" fmla="val 4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24200" y="3761277"/>
            <a:ext cx="49320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dest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); // </a:t>
            </a:r>
            <a:r>
              <a:rPr lang="ko-KR" altLang="en-US" sz="1400" dirty="0"/>
              <a:t>복사 생성</a:t>
            </a:r>
            <a:r>
              <a:rPr lang="en-US" altLang="ko-KR" sz="1400" dirty="0"/>
              <a:t>. Circle(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Circle&amp;) </a:t>
            </a:r>
            <a:r>
              <a:rPr lang="ko-KR" altLang="en-US" sz="1400" dirty="0"/>
              <a:t>호출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31296" y="3166923"/>
            <a:ext cx="1512168" cy="330987"/>
          </a:xfrm>
          <a:prstGeom prst="wedgeRoundRectCallout">
            <a:avLst>
              <a:gd name="adj1" fmla="val -112077"/>
              <a:gd name="adj2" fmla="val 1423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없는데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컴파일 오류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24200" y="4717237"/>
            <a:ext cx="3892346" cy="919401"/>
          </a:xfrm>
          <a:prstGeom prst="round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Circle::Circle(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Circle&amp; c)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this-&gt;radius = </a:t>
            </a:r>
            <a:r>
              <a:rPr lang="en-US" altLang="ko-KR" sz="1200" dirty="0" err="1"/>
              <a:t>c.radius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// </a:t>
            </a:r>
            <a:r>
              <a:rPr lang="ko-KR" altLang="en-US" sz="1200" dirty="0"/>
              <a:t>원본 객체 </a:t>
            </a:r>
            <a:r>
              <a:rPr lang="en-US" altLang="ko-KR" sz="1200" dirty="0"/>
              <a:t>c</a:t>
            </a:r>
            <a:r>
              <a:rPr lang="ko-KR" altLang="en-US" sz="1200" dirty="0"/>
              <a:t>의 각 멤버를 사본</a:t>
            </a:r>
            <a:r>
              <a:rPr lang="en-US" altLang="ko-KR" sz="1200" dirty="0"/>
              <a:t>(this)</a:t>
            </a:r>
            <a:r>
              <a:rPr lang="ko-KR" altLang="en-US" sz="1200" dirty="0"/>
              <a:t>에 복사한다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680176" y="4869160"/>
            <a:ext cx="1447832" cy="246221"/>
          </a:xfrm>
          <a:prstGeom prst="wedgeRoundRectCallout">
            <a:avLst>
              <a:gd name="adj1" fmla="val -82235"/>
              <a:gd name="adj2" fmla="val 24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1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복사 </a:t>
            </a:r>
            <a:r>
              <a:rPr lang="ko-KR" altLang="en-US" dirty="0" err="1"/>
              <a:t>생성자</a:t>
            </a:r>
            <a:r>
              <a:rPr lang="ko-KR" altLang="en-US" dirty="0"/>
              <a:t> 사례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47528" y="1653108"/>
            <a:ext cx="4556218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dirty="0"/>
              <a:t>class Book {</a:t>
            </a:r>
          </a:p>
          <a:p>
            <a:pPr defTabSz="180000" fontAlgn="base" latinLnBrk="0"/>
            <a:r>
              <a:rPr lang="en-US" altLang="ko-KR" dirty="0"/>
              <a:t>	double price; 	// </a:t>
            </a:r>
            <a:r>
              <a:rPr lang="ko-KR" altLang="en-US" dirty="0"/>
              <a:t>가격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pages;		 	// </a:t>
            </a:r>
            <a:r>
              <a:rPr lang="ko-KR" altLang="en-US" dirty="0"/>
              <a:t>페이지수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char *title; 			// </a:t>
            </a:r>
            <a:r>
              <a:rPr lang="ko-KR" altLang="en-US" dirty="0"/>
              <a:t>제목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	char *author; 	// </a:t>
            </a:r>
            <a:r>
              <a:rPr lang="ko-KR" altLang="en-US" dirty="0"/>
              <a:t>저자이름</a:t>
            </a:r>
            <a:endParaRPr lang="en-US" altLang="ko-KR" dirty="0"/>
          </a:p>
          <a:p>
            <a:pPr defTabSz="180000" fontAlgn="base" latinLnBrk="0"/>
            <a:r>
              <a:rPr lang="en-US" altLang="ko-KR" dirty="0"/>
              <a:t>public:</a:t>
            </a:r>
          </a:p>
          <a:p>
            <a:pPr defTabSz="180000" fontAlgn="base" latinLnBrk="0"/>
            <a:r>
              <a:rPr lang="en-US" altLang="ko-KR" dirty="0"/>
              <a:t>	Book(double </a:t>
            </a:r>
            <a:r>
              <a:rPr lang="en-US" altLang="ko-KR" dirty="0" err="1"/>
              <a:t>pr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pa, char* t, char* a;);</a:t>
            </a:r>
          </a:p>
          <a:p>
            <a:pPr defTabSz="180000" fontAlgn="base" latinLnBrk="0"/>
            <a:r>
              <a:rPr lang="en-US" altLang="ko-KR" dirty="0"/>
              <a:t>	~Book()</a:t>
            </a:r>
          </a:p>
          <a:p>
            <a:pPr defTabSz="180000" fontAlgn="base" latinLnBrk="0"/>
            <a:r>
              <a:rPr lang="en-US" altLang="ko-KR" dirty="0"/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4878" y="4509120"/>
            <a:ext cx="3201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복사 생성자가 없는 </a:t>
            </a:r>
            <a:r>
              <a:rPr lang="en-US" altLang="ko-KR" sz="1600" dirty="0"/>
              <a:t>Book </a:t>
            </a:r>
            <a:r>
              <a:rPr lang="ko-KR" altLang="en-US" sz="1600" dirty="0"/>
              <a:t>클래스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816080" y="1653108"/>
            <a:ext cx="3096344" cy="1532334"/>
          </a:xfrm>
          <a:prstGeom prst="wedgeRoundRectCallout">
            <a:avLst>
              <a:gd name="adj1" fmla="val -85202"/>
              <a:gd name="adj2" fmla="val 318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Book(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Book&amp; book) {</a:t>
            </a:r>
          </a:p>
          <a:p>
            <a:pPr defTabSz="180000" fontAlgn="base" latinLnBrk="0"/>
            <a:r>
              <a:rPr lang="en-US" altLang="ko-KR" sz="1400" dirty="0"/>
              <a:t>	this-&gt;price = </a:t>
            </a:r>
            <a:r>
              <a:rPr lang="en-US" altLang="ko-KR" sz="1400" dirty="0" err="1"/>
              <a:t>book.price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this-&gt;pages = </a:t>
            </a:r>
            <a:r>
              <a:rPr lang="en-US" altLang="ko-KR" sz="1400" dirty="0" err="1"/>
              <a:t>book.pages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this-&gt;title = </a:t>
            </a:r>
            <a:r>
              <a:rPr lang="en-US" altLang="ko-KR" sz="1400" dirty="0" err="1"/>
              <a:t>book.title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this-&gt;author = </a:t>
            </a:r>
            <a:r>
              <a:rPr lang="en-US" altLang="ko-KR" sz="1400" dirty="0" err="1"/>
              <a:t>book.author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2521" y="3380171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컴파일러가 삽입하는</a:t>
            </a:r>
            <a:endParaRPr lang="en-US" altLang="ko-KR" sz="1600" dirty="0"/>
          </a:p>
          <a:p>
            <a:r>
              <a:rPr lang="ko-KR" altLang="en-US" sz="1600" dirty="0"/>
              <a:t> 디폴트 복사 </a:t>
            </a:r>
            <a:r>
              <a:rPr lang="ko-KR" altLang="en-US" sz="1600" dirty="0" err="1"/>
              <a:t>생성자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0352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352928" cy="576064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예제 </a:t>
            </a:r>
            <a:r>
              <a:rPr lang="en-US" altLang="ko-KR" sz="1800" dirty="0"/>
              <a:t>5–10 </a:t>
            </a:r>
            <a:r>
              <a:rPr lang="ko-KR" altLang="en-US" sz="1800" dirty="0"/>
              <a:t>얕은 복사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사용하여 프로그램이 비정상 종료되는 경우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11152" y="1124744"/>
            <a:ext cx="381642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#define _CRT_SECURE_NO_WARNINGS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cstring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class Person { // Person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char* name;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name);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~Person(); 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 *name);</a:t>
            </a:r>
          </a:p>
          <a:p>
            <a:pPr defTabSz="180000"/>
            <a:r>
              <a:rPr lang="en-US" altLang="ko-KR" sz="1000" dirty="0"/>
              <a:t>	void show() {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id &lt;&lt; ',' &lt;&lt; name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}</a:t>
            </a:r>
          </a:p>
          <a:p>
            <a:pPr defTabSz="180000"/>
            <a:r>
              <a:rPr lang="en-US" altLang="ko-KR" sz="1000" dirty="0"/>
              <a:t>};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 {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id;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(name); // name</a:t>
            </a:r>
            <a:r>
              <a:rPr lang="ko-KR" altLang="en-US" sz="1000" dirty="0"/>
              <a:t>의 문자 개수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this-&gt;name = new char [len+1]; // name </a:t>
            </a:r>
            <a:r>
              <a:rPr lang="ko-KR" altLang="en-US" sz="1000" dirty="0"/>
              <a:t>문자열 공간 </a:t>
            </a:r>
            <a:r>
              <a:rPr lang="ko-KR" altLang="en-US" sz="1000" dirty="0" err="1"/>
              <a:t>핟당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 // name</a:t>
            </a:r>
            <a:r>
              <a:rPr lang="ko-KR" altLang="en-US" sz="1000" dirty="0"/>
              <a:t>에 문자열 복사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Person::~Person() {//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if(name) // </a:t>
            </a:r>
            <a:r>
              <a:rPr lang="ko-KR" altLang="en-US" sz="1000" dirty="0"/>
              <a:t>만일 </a:t>
            </a:r>
            <a:r>
              <a:rPr lang="en-US" altLang="ko-KR" sz="1000" dirty="0"/>
              <a:t>name</a:t>
            </a:r>
            <a:r>
              <a:rPr lang="ko-KR" altLang="en-US" sz="1000" dirty="0"/>
              <a:t>에 동적 할당된 배열이 있으면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delete [] name</a:t>
            </a:r>
            <a:r>
              <a:rPr lang="en-US" altLang="ko-KR" sz="1000" dirty="0"/>
              <a:t>; // </a:t>
            </a:r>
            <a:r>
              <a:rPr lang="ko-KR" altLang="en-US" sz="1000" dirty="0"/>
              <a:t>동적 할당 메모리 소멸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Person::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 { // </a:t>
            </a:r>
            <a:r>
              <a:rPr lang="ko-KR" altLang="en-US" sz="1000" dirty="0"/>
              <a:t>이름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 &gt;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(this-&gt;name))</a:t>
            </a:r>
          </a:p>
          <a:p>
            <a:pPr defTabSz="180000"/>
            <a:r>
              <a:rPr lang="en-US" altLang="ko-KR" sz="1000" dirty="0"/>
              <a:t>		return;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4909934" y="2112470"/>
            <a:ext cx="22661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Person&amp; p) {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p.id;</a:t>
            </a:r>
          </a:p>
          <a:p>
            <a:pPr defTabSz="180000"/>
            <a:r>
              <a:rPr lang="en-US" altLang="ko-KR" sz="1000" dirty="0"/>
              <a:t>	this-&gt;name = p.name;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987884" y="1712359"/>
            <a:ext cx="176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컴파일러에 의해 </a:t>
            </a:r>
            <a:endParaRPr lang="en-US" altLang="ko-KR" sz="1000" dirty="0"/>
          </a:p>
          <a:p>
            <a:r>
              <a:rPr lang="ko-KR" altLang="en-US" sz="1000" dirty="0"/>
              <a:t>디폴트 복사 </a:t>
            </a:r>
            <a:r>
              <a:rPr lang="ko-KR" altLang="en-US" sz="1000" dirty="0" err="1"/>
              <a:t>생성자</a:t>
            </a:r>
            <a:r>
              <a:rPr lang="ko-KR" altLang="en-US" sz="1000" dirty="0"/>
              <a:t>  삽입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62621" y="5515564"/>
            <a:ext cx="1336969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메모리 반환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AA90D-57F8-4CD1-8F07-57DB06136FF1}"/>
              </a:ext>
            </a:extLst>
          </p:cNvPr>
          <p:cNvSpPr/>
          <p:nvPr/>
        </p:nvSpPr>
        <p:spPr>
          <a:xfrm>
            <a:off x="5015881" y="3645024"/>
            <a:ext cx="5009471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Person father(1, "</a:t>
            </a:r>
            <a:r>
              <a:rPr lang="en-US" altLang="ko-KR" sz="1000" dirty="0" err="1"/>
              <a:t>Kitae</a:t>
            </a:r>
            <a:r>
              <a:rPr lang="en-US" altLang="ko-KR" sz="1000" dirty="0"/>
              <a:t>");			// (1) father </a:t>
            </a:r>
            <a:r>
              <a:rPr lang="ko-KR" altLang="en-US" sz="1000" dirty="0"/>
              <a:t>객체 생성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Person daughter(father);			// (2) daughter </a:t>
            </a:r>
            <a:r>
              <a:rPr lang="ko-KR" altLang="en-US" sz="1000" dirty="0"/>
              <a:t>객체 복사 생성</a:t>
            </a:r>
            <a:r>
              <a:rPr lang="en-US" altLang="ko-KR" sz="1000" dirty="0"/>
              <a:t>. </a:t>
            </a:r>
            <a:r>
              <a:rPr lang="ko-KR" altLang="en-US" sz="1000" dirty="0"/>
              <a:t>복사생성자 호출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객체 생성 직후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(3)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(3)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daughter.changeName</a:t>
            </a:r>
            <a:r>
              <a:rPr lang="en-US" altLang="ko-KR" sz="1000" dirty="0"/>
              <a:t>("Grace"); // (4) daughter</a:t>
            </a:r>
            <a:r>
              <a:rPr lang="ko-KR" altLang="en-US" sz="1000" dirty="0"/>
              <a:t>의 이름을 </a:t>
            </a:r>
            <a:r>
              <a:rPr lang="en-US" altLang="ko-KR" sz="1000" dirty="0"/>
              <a:t>"Grace"</a:t>
            </a:r>
            <a:r>
              <a:rPr lang="ko-KR" altLang="en-US" sz="1000" dirty="0"/>
              <a:t>로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이름을 </a:t>
            </a:r>
            <a:r>
              <a:rPr lang="en-US" altLang="ko-KR" sz="1000" dirty="0"/>
              <a:t>Grace</a:t>
            </a:r>
            <a:r>
              <a:rPr lang="ko-KR" altLang="en-US" sz="1000" dirty="0"/>
              <a:t>로 변경한 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(5)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(5)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return 0;								// (6), (7) daughter, father </a:t>
            </a:r>
            <a:r>
              <a:rPr lang="ko-KR" altLang="en-US" sz="1000" dirty="0"/>
              <a:t>객체 소멸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11" name="모서리가 둥근 사각형 설명선 5">
            <a:extLst>
              <a:ext uri="{FF2B5EF4-FFF2-40B4-BE49-F238E27FC236}">
                <a16:creationId xmlns:a16="http://schemas.microsoft.com/office/drawing/2014/main" id="{61C8D4B5-584C-4DEC-9A8B-130E59200991}"/>
              </a:ext>
            </a:extLst>
          </p:cNvPr>
          <p:cNvSpPr/>
          <p:nvPr/>
        </p:nvSpPr>
        <p:spPr>
          <a:xfrm>
            <a:off x="10344472" y="3861048"/>
            <a:ext cx="169012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컴파일러가 삽입한 </a:t>
            </a:r>
            <a:endParaRPr lang="en-US" altLang="ko-KR" sz="1000" dirty="0"/>
          </a:p>
          <a:p>
            <a:pPr defTabSz="180000"/>
            <a:r>
              <a:rPr lang="ko-KR" altLang="en-US" sz="1000" dirty="0"/>
              <a:t>디폴트 복사 </a:t>
            </a:r>
            <a:r>
              <a:rPr lang="ko-KR" altLang="en-US" sz="1000" dirty="0" err="1"/>
              <a:t>생성자</a:t>
            </a:r>
            <a:r>
              <a:rPr lang="ko-KR" altLang="en-US" sz="1000" dirty="0"/>
              <a:t> 호출</a:t>
            </a:r>
          </a:p>
        </p:txBody>
      </p:sp>
      <p:sp>
        <p:nvSpPr>
          <p:cNvPr id="12" name="모서리가 둥근 사각형 설명선 6">
            <a:extLst>
              <a:ext uri="{FF2B5EF4-FFF2-40B4-BE49-F238E27FC236}">
                <a16:creationId xmlns:a16="http://schemas.microsoft.com/office/drawing/2014/main" id="{3E7122F7-6A5D-4A32-B23D-8B22AE1147AD}"/>
              </a:ext>
            </a:extLst>
          </p:cNvPr>
          <p:cNvSpPr/>
          <p:nvPr/>
        </p:nvSpPr>
        <p:spPr>
          <a:xfrm>
            <a:off x="10028718" y="5455318"/>
            <a:ext cx="1944215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daughter, father </a:t>
            </a:r>
            <a:r>
              <a:rPr lang="ko-KR" altLang="en-US" sz="1000" dirty="0"/>
              <a:t>순으로 소멸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father</a:t>
            </a:r>
            <a:r>
              <a:rPr lang="ko-KR" altLang="en-US" sz="1000" dirty="0"/>
              <a:t>가 소멸할 때</a:t>
            </a:r>
            <a:r>
              <a:rPr lang="en-US" altLang="ko-KR" sz="1000" dirty="0"/>
              <a:t>, </a:t>
            </a:r>
            <a:r>
              <a:rPr lang="ko-KR" altLang="en-US" sz="1000" dirty="0"/>
              <a:t>프로그램 비정상 종료됨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D842727-FE9A-4CB7-AA3E-7E7028A4FA00}"/>
              </a:ext>
            </a:extLst>
          </p:cNvPr>
          <p:cNvSpPr/>
          <p:nvPr/>
        </p:nvSpPr>
        <p:spPr>
          <a:xfrm>
            <a:off x="3829434" y="4927941"/>
            <a:ext cx="895989" cy="583007"/>
          </a:xfrm>
          <a:custGeom>
            <a:avLst/>
            <a:gdLst>
              <a:gd name="connsiteX0" fmla="*/ 895989 w 895989"/>
              <a:gd name="connsiteY0" fmla="*/ 583007 h 583007"/>
              <a:gd name="connsiteX1" fmla="*/ 625965 w 895989"/>
              <a:gd name="connsiteY1" fmla="*/ 122738 h 583007"/>
              <a:gd name="connsiteX2" fmla="*/ 0 w 895989"/>
              <a:gd name="connsiteY2" fmla="*/ 0 h 58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989" h="583007">
                <a:moveTo>
                  <a:pt x="895989" y="583007"/>
                </a:moveTo>
                <a:cubicBezTo>
                  <a:pt x="835642" y="401456"/>
                  <a:pt x="775296" y="219906"/>
                  <a:pt x="625965" y="122738"/>
                </a:cubicBezTo>
                <a:cubicBezTo>
                  <a:pt x="476634" y="25570"/>
                  <a:pt x="238317" y="12785"/>
                  <a:pt x="0" y="0"/>
                </a:cubicBezTo>
              </a:path>
            </a:pathLst>
          </a:cu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D5EA63A-D424-4710-B727-82C56654810F}"/>
              </a:ext>
            </a:extLst>
          </p:cNvPr>
          <p:cNvSpPr/>
          <p:nvPr/>
        </p:nvSpPr>
        <p:spPr>
          <a:xfrm>
            <a:off x="3725106" y="2534545"/>
            <a:ext cx="1153740" cy="85917"/>
          </a:xfrm>
          <a:custGeom>
            <a:avLst/>
            <a:gdLst>
              <a:gd name="connsiteX0" fmla="*/ 1153740 w 1153740"/>
              <a:gd name="connsiteY0" fmla="*/ 0 h 85917"/>
              <a:gd name="connsiteX1" fmla="*/ 0 w 1153740"/>
              <a:gd name="connsiteY1" fmla="*/ 85917 h 8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3740" h="85917">
                <a:moveTo>
                  <a:pt x="1153740" y="0"/>
                </a:moveTo>
                <a:lnTo>
                  <a:pt x="0" y="85917"/>
                </a:ln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029085A-26F1-4069-89BF-EABC57320C18}"/>
              </a:ext>
            </a:extLst>
          </p:cNvPr>
          <p:cNvSpPr/>
          <p:nvPr/>
        </p:nvSpPr>
        <p:spPr>
          <a:xfrm>
            <a:off x="9935662" y="4056499"/>
            <a:ext cx="392762" cy="6137"/>
          </a:xfrm>
          <a:custGeom>
            <a:avLst/>
            <a:gdLst>
              <a:gd name="connsiteX0" fmla="*/ 392762 w 392762"/>
              <a:gd name="connsiteY0" fmla="*/ 0 h 6137"/>
              <a:gd name="connsiteX1" fmla="*/ 0 w 392762"/>
              <a:gd name="connsiteY1" fmla="*/ 6137 h 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762" h="6137">
                <a:moveTo>
                  <a:pt x="392762" y="0"/>
                </a:moveTo>
                <a:lnTo>
                  <a:pt x="0" y="6137"/>
                </a:ln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51877E9-90BB-4CE2-A0FC-3EDE1F1F87B7}"/>
              </a:ext>
            </a:extLst>
          </p:cNvPr>
          <p:cNvSpPr/>
          <p:nvPr/>
        </p:nvSpPr>
        <p:spPr>
          <a:xfrm>
            <a:off x="9272875" y="5719603"/>
            <a:ext cx="736430" cy="0"/>
          </a:xfrm>
          <a:custGeom>
            <a:avLst/>
            <a:gdLst>
              <a:gd name="connsiteX0" fmla="*/ 736430 w 736430"/>
              <a:gd name="connsiteY0" fmla="*/ 0 h 0"/>
              <a:gd name="connsiteX1" fmla="*/ 0 w 73643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6430">
                <a:moveTo>
                  <a:pt x="736430" y="0"/>
                </a:moveTo>
                <a:lnTo>
                  <a:pt x="0" y="0"/>
                </a:ln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355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</a:t>
            </a:r>
            <a:r>
              <a:rPr lang="ko-KR" altLang="en-US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1" y="1700808"/>
            <a:ext cx="4784271" cy="1409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2780928"/>
            <a:ext cx="4104455" cy="277079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76328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548680"/>
            <a:ext cx="3935760" cy="576263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effectLst/>
              </a:rPr>
              <a:t>예제 </a:t>
            </a:r>
            <a:r>
              <a:rPr lang="en-US" altLang="ko-KR" sz="2400" dirty="0">
                <a:solidFill>
                  <a:schemeClr val="tx1"/>
                </a:solidFill>
                <a:effectLst/>
              </a:rPr>
              <a:t>5-10</a:t>
            </a:r>
            <a:r>
              <a:rPr lang="ko-KR" altLang="en-US" sz="2400" dirty="0">
                <a:solidFill>
                  <a:schemeClr val="tx1"/>
                </a:solidFill>
                <a:effectLst/>
              </a:rPr>
              <a:t>의  실행 과정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6223"/>
            <a:ext cx="5615126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166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268760"/>
            <a:ext cx="6927076" cy="257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4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764704"/>
            <a:ext cx="4104456" cy="576263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effectLst/>
              </a:rPr>
              <a:t>예제 </a:t>
            </a:r>
            <a:r>
              <a:rPr lang="en-US" altLang="ko-KR" sz="1800" dirty="0">
                <a:solidFill>
                  <a:schemeClr val="tx1"/>
                </a:solidFill>
                <a:effectLst/>
              </a:rPr>
              <a:t>5–11 </a:t>
            </a:r>
            <a:r>
              <a:rPr lang="ko-KR" altLang="en-US" sz="1800" dirty="0">
                <a:solidFill>
                  <a:schemeClr val="tx1"/>
                </a:solidFill>
                <a:effectLst/>
              </a:rPr>
              <a:t>깊은 복사 생성자를 가진 </a:t>
            </a:r>
            <a:br>
              <a:rPr lang="en-US" altLang="ko-KR" sz="1800" dirty="0">
                <a:solidFill>
                  <a:schemeClr val="tx1"/>
                </a:solidFill>
                <a:effectLst/>
              </a:rPr>
            </a:br>
            <a:r>
              <a:rPr lang="ko-KR" altLang="en-US" sz="1800" dirty="0">
                <a:solidFill>
                  <a:schemeClr val="tx1"/>
                </a:solidFill>
                <a:effectLst/>
              </a:rPr>
              <a:t>정상적인 </a:t>
            </a:r>
            <a:r>
              <a:rPr lang="en-US" altLang="ko-KR" sz="1800" dirty="0">
                <a:solidFill>
                  <a:schemeClr val="tx1"/>
                </a:solidFill>
                <a:effectLst/>
              </a:rPr>
              <a:t>Person </a:t>
            </a:r>
            <a:r>
              <a:rPr lang="ko-KR" altLang="en-US" sz="1800" dirty="0">
                <a:solidFill>
                  <a:schemeClr val="tx1"/>
                </a:solidFill>
                <a:effectLst/>
              </a:rPr>
              <a:t>클래스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55488" y="260649"/>
            <a:ext cx="5544968" cy="6401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#define _CRT_SECURE_NO_WARNINGS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cstring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class Person { // Person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char* name;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name);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Person(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Person&amp; person); // </a:t>
            </a:r>
            <a:r>
              <a:rPr lang="ko-KR" altLang="en-US" sz="1000" dirty="0"/>
              <a:t>복사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~Person(); 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 *name);</a:t>
            </a:r>
          </a:p>
          <a:p>
            <a:pPr defTabSz="180000"/>
            <a:r>
              <a:rPr lang="en-US" altLang="ko-KR" sz="1000" dirty="0"/>
              <a:t>	void show() {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id &lt;&lt; ',' &lt;&lt; name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}</a:t>
            </a:r>
          </a:p>
          <a:p>
            <a:pPr defTabSz="180000"/>
            <a:r>
              <a:rPr lang="en-US" altLang="ko-KR" sz="1000" dirty="0"/>
              <a:t>};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 {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id;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(name); // name</a:t>
            </a:r>
            <a:r>
              <a:rPr lang="ko-KR" altLang="en-US" sz="1000" dirty="0"/>
              <a:t>의 문자 개수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this-&gt;name = new char [len+1]; // name </a:t>
            </a:r>
            <a:r>
              <a:rPr lang="ko-KR" altLang="en-US" sz="1000" dirty="0"/>
              <a:t>문자열 공간 </a:t>
            </a:r>
            <a:r>
              <a:rPr lang="ko-KR" altLang="en-US" sz="1000" dirty="0" err="1"/>
              <a:t>핟당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 // name</a:t>
            </a:r>
            <a:r>
              <a:rPr lang="ko-KR" altLang="en-US" sz="1000" dirty="0"/>
              <a:t>에 문자열 복사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Person::Person(</a:t>
            </a:r>
            <a:r>
              <a:rPr lang="en-US" altLang="ko-KR" sz="1000" b="1" dirty="0" err="1"/>
              <a:t>const</a:t>
            </a:r>
            <a:r>
              <a:rPr lang="en-US" altLang="ko-KR" sz="1000" b="1" dirty="0"/>
              <a:t> Person&amp; person) { // </a:t>
            </a:r>
            <a:r>
              <a:rPr lang="ko-KR" altLang="en-US" sz="1000" b="1" dirty="0"/>
              <a:t>복사 </a:t>
            </a:r>
            <a:r>
              <a:rPr lang="ko-KR" altLang="en-US" sz="1000" b="1" dirty="0" err="1"/>
              <a:t>생성자</a:t>
            </a:r>
            <a:endParaRPr lang="ko-KR" altLang="en-US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this-&gt;id = person.id; // id </a:t>
            </a:r>
            <a:r>
              <a:rPr lang="ko-KR" altLang="en-US" sz="1000" b="1" dirty="0"/>
              <a:t>값 복사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len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strlen</a:t>
            </a:r>
            <a:r>
              <a:rPr lang="en-US" altLang="ko-KR" sz="1000" b="1" dirty="0"/>
              <a:t>(person.name);// name</a:t>
            </a:r>
            <a:r>
              <a:rPr lang="ko-KR" altLang="en-US" sz="1000" b="1" dirty="0"/>
              <a:t>의 문자 개수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this-&gt;name = new char [len+1]; // name</a:t>
            </a:r>
            <a:r>
              <a:rPr lang="ko-KR" altLang="en-US" sz="1000" b="1" dirty="0"/>
              <a:t>을 위한 공간 </a:t>
            </a:r>
            <a:r>
              <a:rPr lang="ko-KR" altLang="en-US" sz="1000" b="1" dirty="0" err="1"/>
              <a:t>핟당</a:t>
            </a:r>
            <a:endParaRPr lang="ko-KR" altLang="en-US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strcpy</a:t>
            </a:r>
            <a:r>
              <a:rPr lang="en-US" altLang="ko-KR" sz="1000" b="1" dirty="0"/>
              <a:t>(this-&gt;name, person.name); // name</a:t>
            </a:r>
            <a:r>
              <a:rPr lang="ko-KR" altLang="en-US" sz="1000" b="1" dirty="0"/>
              <a:t>의 문자열 복사</a:t>
            </a:r>
            <a:endParaRPr lang="en-US" altLang="ko-KR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cout</a:t>
            </a:r>
            <a:r>
              <a:rPr lang="en-US" altLang="ko-KR" sz="1000" b="1" dirty="0"/>
              <a:t> &lt;&lt; "</a:t>
            </a:r>
            <a:r>
              <a:rPr lang="ko-KR" altLang="en-US" sz="1000" b="1" dirty="0"/>
              <a:t>복사 </a:t>
            </a:r>
            <a:r>
              <a:rPr lang="ko-KR" altLang="en-US" sz="1000" b="1" dirty="0" err="1"/>
              <a:t>생성자</a:t>
            </a:r>
            <a:r>
              <a:rPr lang="ko-KR" altLang="en-US" sz="1000" b="1" dirty="0"/>
              <a:t> 실행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원본 객체의 이름 </a:t>
            </a:r>
            <a:r>
              <a:rPr lang="en-US" altLang="ko-KR" sz="1000" b="1" dirty="0"/>
              <a:t>" &lt;&lt; this-&gt;name &lt;&lt; </a:t>
            </a:r>
            <a:r>
              <a:rPr lang="en-US" altLang="ko-KR" sz="1000" b="1" dirty="0" err="1"/>
              <a:t>endl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endParaRPr lang="en-US" altLang="ko-KR" sz="1000" b="1" dirty="0"/>
          </a:p>
          <a:p>
            <a:pPr defTabSz="180000"/>
            <a:r>
              <a:rPr lang="en-US" altLang="ko-KR" sz="1000" dirty="0"/>
              <a:t>Person::~Person() {//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if(name) // </a:t>
            </a:r>
            <a:r>
              <a:rPr lang="ko-KR" altLang="en-US" sz="1000" dirty="0"/>
              <a:t>만일 </a:t>
            </a:r>
            <a:r>
              <a:rPr lang="en-US" altLang="ko-KR" sz="1000" dirty="0"/>
              <a:t>name</a:t>
            </a:r>
            <a:r>
              <a:rPr lang="ko-KR" altLang="en-US" sz="1000" dirty="0"/>
              <a:t>에 동적 할당된 배열이 있으면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delete [] name; // </a:t>
            </a:r>
            <a:r>
              <a:rPr lang="ko-KR" altLang="en-US" sz="1000" dirty="0"/>
              <a:t>동적 할당 메모리 소멸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Person::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 { // </a:t>
            </a:r>
            <a:r>
              <a:rPr lang="ko-KR" altLang="en-US" sz="1000" dirty="0"/>
              <a:t>이름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 &gt;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(this-&gt;name))</a:t>
            </a:r>
          </a:p>
          <a:p>
            <a:pPr defTabSz="180000"/>
            <a:r>
              <a:rPr lang="en-US" altLang="ko-KR" sz="1000" dirty="0"/>
              <a:t>		return; // </a:t>
            </a:r>
            <a:r>
              <a:rPr lang="ko-KR" altLang="en-US" sz="1000" dirty="0"/>
              <a:t>현재 </a:t>
            </a:r>
            <a:r>
              <a:rPr lang="en-US" altLang="ko-KR" sz="1000" dirty="0"/>
              <a:t>name</a:t>
            </a:r>
            <a:r>
              <a:rPr lang="ko-KR" altLang="en-US" sz="1000" dirty="0"/>
              <a:t>에 할당된 메모리보다 긴 이름으로 바꿀 수 없다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538841" y="5316826"/>
            <a:ext cx="1336969" cy="272415"/>
          </a:xfrm>
          <a:prstGeom prst="wedgeRoundRectCallout">
            <a:avLst>
              <a:gd name="adj1" fmla="val -125426"/>
              <a:gd name="adj2" fmla="val 2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메모리 반환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400098" y="3776591"/>
            <a:ext cx="668484" cy="272415"/>
          </a:xfrm>
          <a:prstGeom prst="wedgeRoundRectCallout">
            <a:avLst>
              <a:gd name="adj1" fmla="val -259104"/>
              <a:gd name="adj2" fmla="val 48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/>
              <a:t>id </a:t>
            </a:r>
            <a:r>
              <a:rPr lang="ko-KR" altLang="en-US" sz="1000" dirty="0"/>
              <a:t>복사</a:t>
            </a:r>
          </a:p>
        </p:txBody>
      </p:sp>
      <p:sp>
        <p:nvSpPr>
          <p:cNvPr id="3" name="왼쪽 중괄호 2"/>
          <p:cNvSpPr/>
          <p:nvPr/>
        </p:nvSpPr>
        <p:spPr>
          <a:xfrm flipH="1">
            <a:off x="8420862" y="4172507"/>
            <a:ext cx="267619" cy="396045"/>
          </a:xfrm>
          <a:prstGeom prst="leftBrace">
            <a:avLst>
              <a:gd name="adj1" fmla="val 2774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068582" y="4234321"/>
            <a:ext cx="936104" cy="272415"/>
          </a:xfrm>
          <a:prstGeom prst="wedgeRoundRectCallout">
            <a:avLst>
              <a:gd name="adj1" fmla="val -92602"/>
              <a:gd name="adj2" fmla="val 2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4007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87622"/>
            <a:ext cx="8349652" cy="637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91544" y="35332"/>
            <a:ext cx="8102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'</a:t>
            </a:r>
            <a:r>
              <a:rPr lang="ko-KR" altLang="en-US" dirty="0"/>
              <a:t>값에 의한 호출</a:t>
            </a:r>
            <a:r>
              <a:rPr lang="en-US" altLang="ko-KR" dirty="0"/>
              <a:t>' </a:t>
            </a:r>
            <a:r>
              <a:rPr lang="ko-KR" altLang="en-US" dirty="0"/>
              <a:t>방식으로 </a:t>
            </a:r>
            <a:r>
              <a:rPr lang="en-US" altLang="ko-KR" dirty="0"/>
              <a:t>increase(Circle c) </a:t>
            </a:r>
            <a:r>
              <a:rPr lang="ko-KR" altLang="en-US" dirty="0"/>
              <a:t>함수가 호출되는 과정</a:t>
            </a:r>
          </a:p>
        </p:txBody>
      </p:sp>
    </p:spTree>
    <p:extLst>
      <p:ext uri="{BB962C8B-B14F-4D97-AF65-F5344CB8AC3E}">
        <p14:creationId xmlns:p14="http://schemas.microsoft.com/office/powerpoint/2010/main" val="1562720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03512" y="1268760"/>
            <a:ext cx="864096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Person father(1,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");			// (1) father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Person daughter(father);			// (2) daughter </a:t>
            </a:r>
            <a:r>
              <a:rPr lang="ko-KR" altLang="en-US" sz="1400" dirty="0"/>
              <a:t>객체 복사 생성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복사생성자호출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"daughter </a:t>
            </a:r>
            <a:r>
              <a:rPr lang="ko-KR" altLang="en-US" sz="1400" dirty="0"/>
              <a:t>객체 생성 직후 </a:t>
            </a:r>
            <a:r>
              <a:rPr lang="en-US" altLang="ko-KR" sz="1400" dirty="0"/>
              <a:t>----"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father.show</a:t>
            </a:r>
            <a:r>
              <a:rPr lang="en-US" altLang="ko-KR" sz="1400" dirty="0"/>
              <a:t>();						// (3) father </a:t>
            </a:r>
            <a:r>
              <a:rPr lang="ko-KR" altLang="en-US" sz="1400" dirty="0"/>
              <a:t>객체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daughter.show</a:t>
            </a:r>
            <a:r>
              <a:rPr lang="en-US" altLang="ko-KR" sz="1400" dirty="0"/>
              <a:t>();					// (3) daughter </a:t>
            </a:r>
            <a:r>
              <a:rPr lang="ko-KR" altLang="en-US" sz="1400" dirty="0"/>
              <a:t>객체 출력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daughter.changeName</a:t>
            </a:r>
            <a:r>
              <a:rPr lang="en-US" altLang="ko-KR" sz="1400" dirty="0"/>
              <a:t>("Grace"); // (4) daughter</a:t>
            </a:r>
            <a:r>
              <a:rPr lang="ko-KR" altLang="en-US" sz="1400" dirty="0"/>
              <a:t>의 이름을 </a:t>
            </a:r>
            <a:r>
              <a:rPr lang="en-US" altLang="ko-KR" sz="1400" dirty="0"/>
              <a:t>"Grace"</a:t>
            </a:r>
            <a:r>
              <a:rPr lang="ko-KR" altLang="en-US" sz="1400" dirty="0"/>
              <a:t>로 변경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"daughter </a:t>
            </a:r>
            <a:r>
              <a:rPr lang="ko-KR" altLang="en-US" sz="1400" dirty="0"/>
              <a:t>이름을 </a:t>
            </a:r>
            <a:r>
              <a:rPr lang="en-US" altLang="ko-KR" sz="1400" dirty="0"/>
              <a:t>Grace</a:t>
            </a:r>
            <a:r>
              <a:rPr lang="ko-KR" altLang="en-US" sz="1400" dirty="0"/>
              <a:t>로 변경한 후 </a:t>
            </a:r>
            <a:r>
              <a:rPr lang="en-US" altLang="ko-KR" sz="1400" dirty="0"/>
              <a:t>----"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father.show</a:t>
            </a:r>
            <a:r>
              <a:rPr lang="en-US" altLang="ko-KR" sz="1400" dirty="0"/>
              <a:t>();						// (5) father </a:t>
            </a:r>
            <a:r>
              <a:rPr lang="ko-KR" altLang="en-US" sz="1400" dirty="0"/>
              <a:t>객체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daughter.show</a:t>
            </a:r>
            <a:r>
              <a:rPr lang="en-US" altLang="ko-KR" sz="1400" dirty="0"/>
              <a:t>();					// (5) daughter </a:t>
            </a:r>
            <a:r>
              <a:rPr lang="ko-KR" altLang="en-US" sz="1400" dirty="0"/>
              <a:t>객체 출력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return 0;								// (6), (7) daughter, father </a:t>
            </a:r>
            <a:r>
              <a:rPr lang="ko-KR" altLang="en-US" sz="1400" dirty="0"/>
              <a:t>객체 소멸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8760296" y="1556792"/>
            <a:ext cx="2016224" cy="510778"/>
          </a:xfrm>
          <a:prstGeom prst="wedgeRoundRectCallout">
            <a:avLst>
              <a:gd name="adj1" fmla="val -72519"/>
              <a:gd name="adj2" fmla="val -56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Person</a:t>
            </a:r>
            <a:r>
              <a:rPr lang="ko-KR" altLang="en-US" sz="1200" dirty="0"/>
              <a:t>에 작성된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깊은 복사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7392144" y="4149080"/>
            <a:ext cx="3276363" cy="306467"/>
          </a:xfrm>
          <a:prstGeom prst="wedgeRoundRectCallout">
            <a:avLst>
              <a:gd name="adj1" fmla="val -57522"/>
              <a:gd name="adj2" fmla="val -245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daughter, father </a:t>
            </a:r>
            <a:r>
              <a:rPr lang="ko-KR" altLang="en-US" sz="1200" dirty="0"/>
              <a:t>순으로 소멸</a:t>
            </a:r>
          </a:p>
        </p:txBody>
      </p:sp>
    </p:spTree>
    <p:extLst>
      <p:ext uri="{BB962C8B-B14F-4D97-AF65-F5344CB8AC3E}">
        <p14:creationId xmlns:p14="http://schemas.microsoft.com/office/powerpoint/2010/main" val="45905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5-11</a:t>
            </a:r>
            <a:r>
              <a:rPr lang="ko-KR" altLang="en-US" dirty="0"/>
              <a:t>의 실행 결과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495600" y="1844824"/>
            <a:ext cx="6451677" cy="2016224"/>
            <a:chOff x="755576" y="2276872"/>
            <a:chExt cx="6091453" cy="18002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276872"/>
              <a:ext cx="5353225" cy="18002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4902813" y="2996951"/>
              <a:ext cx="1944216" cy="360040"/>
            </a:xfrm>
            <a:prstGeom prst="wedgeRoundRectCallout">
              <a:avLst>
                <a:gd name="adj1" fmla="val -68639"/>
                <a:gd name="adj2" fmla="val 2240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복사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생성자에서</a:t>
              </a:r>
              <a:r>
                <a:rPr lang="ko-KR" altLang="en-US" sz="1000" dirty="0">
                  <a:solidFill>
                    <a:schemeClr val="tx1"/>
                  </a:solidFill>
                </a:rPr>
                <a:t> 출력한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992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07368" y="620688"/>
            <a:ext cx="3024336" cy="576263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effectLst/>
              </a:rPr>
              <a:t>예제 </a:t>
            </a:r>
            <a:r>
              <a:rPr lang="en-US" altLang="ko-KR" sz="2000" dirty="0">
                <a:solidFill>
                  <a:schemeClr val="tx1"/>
                </a:solidFill>
                <a:effectLst/>
              </a:rPr>
              <a:t>5-11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실행 과정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09033"/>
            <a:ext cx="5661222" cy="674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531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412777"/>
            <a:ext cx="6924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5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96944" cy="576064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5-12 </a:t>
            </a:r>
            <a:r>
              <a:rPr lang="ko-KR" altLang="en-US" sz="2000" dirty="0"/>
              <a:t>묵시적 복사 생성에 의해 복사 생성자가 자동 호출되는 경우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19736" y="1340769"/>
            <a:ext cx="45720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/>
              <a:t>void f(</a:t>
            </a:r>
            <a:r>
              <a:rPr lang="en-US" altLang="ko-KR" sz="1400" b="1" dirty="0"/>
              <a:t>Person 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person.changeName</a:t>
            </a:r>
            <a:r>
              <a:rPr lang="en-US" altLang="ko-KR" sz="1400" dirty="0"/>
              <a:t>("dummy");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Person g() {</a:t>
            </a:r>
          </a:p>
          <a:p>
            <a:pPr defTabSz="180000"/>
            <a:r>
              <a:rPr lang="en-US" altLang="ko-KR" sz="1400" dirty="0"/>
              <a:t>	Person mother(2, "Jane");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return mother;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Person father(1,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Person </a:t>
            </a:r>
            <a:r>
              <a:rPr lang="en-US" altLang="ko-KR" sz="1400" b="1" dirty="0"/>
              <a:t>son = father</a:t>
            </a:r>
            <a:r>
              <a:rPr lang="en-US" altLang="ko-KR" sz="1400" dirty="0"/>
              <a:t>;		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f(father);								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g();										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176120" y="1604345"/>
            <a:ext cx="2463724" cy="403108"/>
          </a:xfrm>
          <a:prstGeom prst="wedgeRoundRectCallout">
            <a:avLst>
              <a:gd name="adj1" fmla="val -68124"/>
              <a:gd name="adj2" fmla="val -20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 ‘</a:t>
            </a:r>
            <a:r>
              <a:rPr lang="ko-KR" altLang="en-US" sz="1000" dirty="0">
                <a:solidFill>
                  <a:schemeClr val="tx1"/>
                </a:solidFill>
              </a:rPr>
              <a:t>값에 의한 호출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로 객체가 전달될 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person </a:t>
            </a:r>
            <a:r>
              <a:rPr lang="ko-KR" altLang="en-US" sz="1000" dirty="0">
                <a:solidFill>
                  <a:schemeClr val="tx1"/>
                </a:solidFill>
              </a:rPr>
              <a:t>객체의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702702" y="2578432"/>
            <a:ext cx="2993698" cy="455290"/>
          </a:xfrm>
          <a:prstGeom prst="wedgeRoundRectCallout">
            <a:avLst>
              <a:gd name="adj1" fmla="val -92654"/>
              <a:gd name="adj2" fmla="val 129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함수에서 객체를 </a:t>
            </a:r>
            <a:r>
              <a:rPr lang="ko-KR" altLang="en-US" sz="1000" dirty="0" err="1">
                <a:solidFill>
                  <a:schemeClr val="tx1"/>
                </a:solidFill>
              </a:rPr>
              <a:t>리턴할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  <a:r>
              <a:rPr lang="en-US" altLang="ko-KR" sz="1000" dirty="0">
                <a:solidFill>
                  <a:schemeClr val="tx1"/>
                </a:solidFill>
              </a:rPr>
              <a:t>.mother </a:t>
            </a:r>
            <a:r>
              <a:rPr lang="ko-KR" altLang="en-US" sz="1000" dirty="0">
                <a:solidFill>
                  <a:schemeClr val="tx1"/>
                </a:solidFill>
              </a:rPr>
              <a:t>객체의 복사본 생성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복사본의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417639" y="3627405"/>
            <a:ext cx="2563448" cy="360040"/>
          </a:xfrm>
          <a:prstGeom prst="wedgeRoundRectCallout">
            <a:avLst>
              <a:gd name="adj1" fmla="val -68599"/>
              <a:gd name="adj2" fmla="val 210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객체로 초기화하여 객체가 생성될 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son </a:t>
            </a:r>
            <a:r>
              <a:rPr lang="ko-KR" altLang="en-US" sz="1000" dirty="0">
                <a:solidFill>
                  <a:schemeClr val="tx1"/>
                </a:solidFill>
              </a:rPr>
              <a:t>객체의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27" y="4941169"/>
            <a:ext cx="5381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81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854300" cy="576064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</a:t>
            </a:r>
            <a:r>
              <a:rPr lang="ko-KR" altLang="en-US" sz="2000" dirty="0"/>
              <a:t>‘값에 의한 호출’시 매개 변수의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실행되지 않음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2009801" y="1067632"/>
            <a:ext cx="429005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 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 err="1"/>
              <a:t>소멸자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72064" y="2636912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 increase(Circle 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increase(waffle);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410400" y="5085185"/>
            <a:ext cx="228600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  <a:p>
            <a:r>
              <a:rPr lang="en-US" altLang="ko-KR" sz="1200" dirty="0"/>
              <a:t>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1864" y="4957765"/>
            <a:ext cx="894521" cy="254838"/>
          </a:xfrm>
          <a:prstGeom prst="wedgeRoundRectCallout">
            <a:avLst>
              <a:gd name="adj1" fmla="val 75477"/>
              <a:gd name="adj2" fmla="val 5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470420" y="5511662"/>
            <a:ext cx="720080" cy="277100"/>
          </a:xfrm>
          <a:prstGeom prst="wedgeRoundRectCallout">
            <a:avLst>
              <a:gd name="adj1" fmla="val -85747"/>
              <a:gd name="adj2" fmla="val -71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9418875" y="4869160"/>
            <a:ext cx="1229201" cy="432048"/>
          </a:xfrm>
          <a:prstGeom prst="wedgeRoundRectCallout">
            <a:avLst>
              <a:gd name="adj1" fmla="val -70662"/>
              <a:gd name="adj2" fmla="val 751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실행되지 않았음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03959" y="5788762"/>
            <a:ext cx="894521" cy="254838"/>
          </a:xfrm>
          <a:prstGeom prst="wedgeRoundRectCallout">
            <a:avLst>
              <a:gd name="adj1" fmla="val 74315"/>
              <a:gd name="adj2" fmla="val -537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3" name="자유형 2"/>
          <p:cNvSpPr/>
          <p:nvPr/>
        </p:nvSpPr>
        <p:spPr>
          <a:xfrm>
            <a:off x="8149536" y="2803181"/>
            <a:ext cx="772751" cy="1233808"/>
          </a:xfrm>
          <a:custGeom>
            <a:avLst/>
            <a:gdLst>
              <a:gd name="connsiteX0" fmla="*/ 0 w 772751"/>
              <a:gd name="connsiteY0" fmla="*/ 1165411 h 1165411"/>
              <a:gd name="connsiteX1" fmla="*/ 770964 w 772751"/>
              <a:gd name="connsiteY1" fmla="*/ 430306 h 1165411"/>
              <a:gd name="connsiteX2" fmla="*/ 170329 w 772751"/>
              <a:gd name="connsiteY2" fmla="*/ 0 h 116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751" h="1165411">
                <a:moveTo>
                  <a:pt x="0" y="1165411"/>
                </a:moveTo>
                <a:cubicBezTo>
                  <a:pt x="371288" y="894976"/>
                  <a:pt x="742576" y="624541"/>
                  <a:pt x="770964" y="430306"/>
                </a:cubicBezTo>
                <a:cubicBezTo>
                  <a:pt x="799352" y="236071"/>
                  <a:pt x="484840" y="118035"/>
                  <a:pt x="170329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9110380" y="3467858"/>
            <a:ext cx="1252348" cy="343434"/>
          </a:xfrm>
          <a:prstGeom prst="wedgeRoundRectCallout">
            <a:avLst>
              <a:gd name="adj1" fmla="val -69999"/>
              <a:gd name="adj2" fmla="val -50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</a:t>
            </a:r>
            <a:r>
              <a:rPr lang="ko-KR" altLang="en-US" sz="1000" dirty="0">
                <a:solidFill>
                  <a:schemeClr val="tx1"/>
                </a:solidFill>
              </a:rPr>
              <a:t>의 내용이 그대로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</a:t>
            </a:r>
          </a:p>
        </p:txBody>
      </p:sp>
    </p:spTree>
    <p:extLst>
      <p:ext uri="{BB962C8B-B14F-4D97-AF65-F5344CB8AC3E}">
        <p14:creationId xmlns:p14="http://schemas.microsoft.com/office/powerpoint/2010/main" val="317314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altLang="ko-KR" sz="2000" dirty="0"/>
              <a:t>‘</a:t>
            </a:r>
            <a:r>
              <a:rPr lang="ko-KR" altLang="en-US" sz="2000" dirty="0"/>
              <a:t>값에 의한 호출</a:t>
            </a:r>
            <a:r>
              <a:rPr lang="en-US" altLang="ko-KR" sz="2000" dirty="0"/>
              <a:t>’</a:t>
            </a:r>
            <a:r>
              <a:rPr lang="ko-KR" altLang="en-US" sz="2000" dirty="0"/>
              <a:t>시에 </a:t>
            </a:r>
            <a:r>
              <a:rPr lang="ko-KR" altLang="en-US" sz="2000" dirty="0" err="1"/>
              <a:t>생성자와</a:t>
            </a:r>
            <a:r>
              <a:rPr lang="ko-KR" altLang="en-US" sz="2000" dirty="0"/>
              <a:t> 소멸자의 비대칭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052737"/>
            <a:ext cx="7461548" cy="538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함수에 객체 전달 </a:t>
            </a:r>
            <a:r>
              <a:rPr lang="en-US" altLang="ko-KR" dirty="0"/>
              <a:t>– ‘</a:t>
            </a:r>
            <a:r>
              <a:rPr lang="ko-KR" altLang="en-US" dirty="0"/>
              <a:t>주소에 의한 호출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412776"/>
            <a:ext cx="7272808" cy="1872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객체의 주소만 전달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함수의 매개 변수는 객체에 대한 포인터 변수로 선언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함수 호출 시 </a:t>
            </a:r>
            <a:r>
              <a:rPr lang="ko-KR" altLang="en-US" dirty="0" err="1"/>
              <a:t>생성자</a:t>
            </a:r>
            <a:r>
              <a:rPr lang="ko-KR" altLang="en-US" dirty="0"/>
              <a:t> 소멸자가 실행되지 않는 구조</a:t>
            </a:r>
          </a:p>
        </p:txBody>
      </p:sp>
    </p:spTree>
    <p:extLst>
      <p:ext uri="{BB962C8B-B14F-4D97-AF65-F5344CB8AC3E}">
        <p14:creationId xmlns:p14="http://schemas.microsoft.com/office/powerpoint/2010/main" val="2543532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headEnd type="oval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8303</TotalTime>
  <Words>7396</Words>
  <Application>Microsoft Office PowerPoint</Application>
  <PresentationFormat>와이드스크린</PresentationFormat>
  <Paragraphs>1268</Paragraphs>
  <Slides>64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6" baseType="lpstr">
      <vt:lpstr>HY헤드라인M</vt:lpstr>
      <vt:lpstr>굴림</vt:lpstr>
      <vt:lpstr>돋움체</vt:lpstr>
      <vt:lpstr>맑은 고딕</vt:lpstr>
      <vt:lpstr>함초롬바탕</vt:lpstr>
      <vt:lpstr>휴먼편지체</vt:lpstr>
      <vt:lpstr>Arial</vt:lpstr>
      <vt:lpstr>Cambria</vt:lpstr>
      <vt:lpstr>Sabon Next LT</vt:lpstr>
      <vt:lpstr>Wingdings</vt:lpstr>
      <vt:lpstr>Wingdings 2</vt:lpstr>
      <vt:lpstr>가을</vt:lpstr>
      <vt:lpstr>PowerPoint 프레젠테이션</vt:lpstr>
      <vt:lpstr>5-1강</vt:lpstr>
      <vt:lpstr>함수의 인자 전달 방식 리뷰</vt:lpstr>
      <vt:lpstr>PowerPoint 프레젠테이션</vt:lpstr>
      <vt:lpstr>‘값에 의한 호출’로 객체 전달</vt:lpstr>
      <vt:lpstr>PowerPoint 프레젠테이션</vt:lpstr>
      <vt:lpstr>예제 5-1 ‘값에 의한 호출’시 매개 변수의 생성자 실행되지 않음 </vt:lpstr>
      <vt:lpstr>‘값에 의한 호출’시에 생성자와 소멸자의 비대칭 실행</vt:lpstr>
      <vt:lpstr>함수에 객체 전달 – ‘주소에 의한 호출’로</vt:lpstr>
      <vt:lpstr>PowerPoint 프레젠테이션</vt:lpstr>
      <vt:lpstr>객체 치환 및 객체 리턴</vt:lpstr>
      <vt:lpstr>예제 5–3 객체 리턴</vt:lpstr>
      <vt:lpstr>4주차 과제</vt:lpstr>
      <vt:lpstr>참조란?</vt:lpstr>
      <vt:lpstr>참조 변수</vt:lpstr>
      <vt:lpstr>참조 변수 선언 및 사용 사례</vt:lpstr>
      <vt:lpstr>예제 5–3 기본 타입 변수에 대한 참조</vt:lpstr>
      <vt:lpstr>예제 5–4 객체에 대한 참조</vt:lpstr>
      <vt:lpstr>참조에 의한 호출</vt:lpstr>
      <vt:lpstr>참조에 의한 호출 사례</vt:lpstr>
      <vt:lpstr>참조 매개변수가 필요한 사례</vt:lpstr>
      <vt:lpstr>예제 5-5 참조 매개 변수로 평균 리턴하기</vt:lpstr>
      <vt:lpstr>예제 5–6 참조에 의한 호출로 Circle 객체에 참조 전달</vt:lpstr>
      <vt:lpstr>예제 5–7(실습) 참조 매개 변수를 가진 함수 만들기 연습</vt:lpstr>
      <vt:lpstr>참조 리턴</vt:lpstr>
      <vt:lpstr>값을 리턴하는 함수 vs. 참조를 리턴하는 함수</vt:lpstr>
      <vt:lpstr>예제 5–8 간단한 참조 리턴 사례</vt:lpstr>
      <vt:lpstr>리턴 사례</vt:lpstr>
      <vt:lpstr>Check Time</vt:lpstr>
      <vt:lpstr>Check Time</vt:lpstr>
      <vt:lpstr>C++에서 얕은 복사와 깊은 복사</vt:lpstr>
      <vt:lpstr>C++에서 객체의 복사</vt:lpstr>
      <vt:lpstr>복사 생성자</vt:lpstr>
      <vt:lpstr>복사 생성 과정</vt:lpstr>
      <vt:lpstr>예제 5–9 Circle의 복사 생성자와 객체 복사</vt:lpstr>
      <vt:lpstr>5-2강</vt:lpstr>
      <vt:lpstr>과제풀이 4-11</vt:lpstr>
      <vt:lpstr>과제풀이 4-11</vt:lpstr>
      <vt:lpstr>과제풀이 4-11</vt:lpstr>
      <vt:lpstr>과제풀이 4-11</vt:lpstr>
      <vt:lpstr>과제풀이 4-11</vt:lpstr>
      <vt:lpstr>과제풀이 4-11</vt:lpstr>
      <vt:lpstr>과제풀이 4-11</vt:lpstr>
      <vt:lpstr>과제풀이 4-12</vt:lpstr>
      <vt:lpstr>과제풀이 4-12</vt:lpstr>
      <vt:lpstr>과제풀이 4-12</vt:lpstr>
      <vt:lpstr>과제풀이 4-12</vt:lpstr>
      <vt:lpstr>과제풀이 4-12</vt:lpstr>
      <vt:lpstr>과제풀이 4-13</vt:lpstr>
      <vt:lpstr>과제풀이 4-13</vt:lpstr>
      <vt:lpstr>과제풀이 4-13</vt:lpstr>
      <vt:lpstr>과제풀이 4-13</vt:lpstr>
      <vt:lpstr>디폴트 복사 생성자</vt:lpstr>
      <vt:lpstr>디폴트 복사 생성자 사례</vt:lpstr>
      <vt:lpstr>예제 5–10 얕은 복사 생성자를 사용하여 프로그램이 비정상 종료되는 경우</vt:lpstr>
      <vt:lpstr>예제 5-10의 실행 결과</vt:lpstr>
      <vt:lpstr>예제 5-10의  실행 과정</vt:lpstr>
      <vt:lpstr>PowerPoint 프레젠테이션</vt:lpstr>
      <vt:lpstr>예제 5–11 깊은 복사 생성자를 가진  정상적인 Person 클래스</vt:lpstr>
      <vt:lpstr>PowerPoint 프레젠테이션</vt:lpstr>
      <vt:lpstr>예제 5-11의 실행 결과</vt:lpstr>
      <vt:lpstr>예제 5-11의 실행 과정</vt:lpstr>
      <vt:lpstr>PowerPoint 프레젠테이션</vt:lpstr>
      <vt:lpstr>예제 5-12 묵시적 복사 생성에 의해 복사 생성자가 자동 호출되는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165</cp:revision>
  <cp:lastPrinted>2013-07-12T10:01:15Z</cp:lastPrinted>
  <dcterms:created xsi:type="dcterms:W3CDTF">2011-08-27T14:53:28Z</dcterms:created>
  <dcterms:modified xsi:type="dcterms:W3CDTF">2022-10-04T16:26:14Z</dcterms:modified>
</cp:coreProperties>
</file>